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2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3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1" r:id="rId1"/>
    <p:sldMasterId id="2147483852" r:id="rId2"/>
    <p:sldMasterId id="2147483853" r:id="rId3"/>
    <p:sldMasterId id="2147483854" r:id="rId4"/>
  </p:sldMasterIdLst>
  <p:notesMasterIdLst>
    <p:notesMasterId r:id="rId6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oboto Light" panose="02000000000000000000" pitchFamily="2" charset="0"/>
      <p:regular r:id="rId68"/>
      <p:bold r:id="rId69"/>
      <p:italic r:id="rId70"/>
      <p:boldItalic r:id="rId71"/>
    </p:embeddedFont>
    <p:embeddedFont>
      <p:font typeface="Roboto Medium" panose="02000000000000000000" pitchFamily="2" charset="0"/>
      <p:regular r:id="rId72"/>
      <p:bold r:id="rId73"/>
      <p:italic r:id="rId74"/>
      <p:boldItalic r:id="rId75"/>
    </p:embeddedFont>
    <p:embeddedFont>
      <p:font typeface="Roboto Thin" panose="02000000000000000000" pitchFamily="2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792">
          <p15:clr>
            <a:srgbClr val="9AA0A6"/>
          </p15:clr>
        </p15:guide>
        <p15:guide id="2" orient="horz" pos="98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pos="792"/>
        <p:guide orient="horz" pos="9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9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3.fntdata"/><Relationship Id="rId7" Type="http://schemas.openxmlformats.org/officeDocument/2006/relationships/slide" Target="slides/slide3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g480f0dd0a7_0_1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7" name="Google Shape;4057;g480f0dd0a7_0_1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3" name="Google Shape;4353;g8a76729356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4" name="Google Shape;4354;g8a76729356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Google Shape;4358;g8a7672935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9" name="Google Shape;4359;g8a7672935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8a7672935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8a7672935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g8a7672935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3" name="Google Shape;4373;g8a7672935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shutterstock_708582385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7" name="Google Shape;4397;g8a76729356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8" name="Google Shape;4398;g8a76729356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shutterstock_1055364239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Google Shape;4407;g8a76729356_0_8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8" name="Google Shape;4408;g8a76729356_0_8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shutterstock_1044198436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" name="Google Shape;4416;g8a76729356_0_2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7" name="Google Shape;4417;g8a76729356_0_2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shutterstock_1276756537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" name="Google Shape;4433;g8a76729356_0_2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4" name="Google Shape;4434;g8a76729356_0_2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1" name="Google Shape;4451;g8a76729356_0_3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2" name="Google Shape;4452;g8a76729356_0_3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g8a76729356_0_3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9" name="Google Shape;4459;g8a76729356_0_3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81eab85e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3" name="Google Shape;4063;g81eab85e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3" name="Google Shape;4463;g8a76729356_0_3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4" name="Google Shape;4464;g8a76729356_0_3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Google Shape;4470;g8a76729356_0_4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1" name="Google Shape;4471;g8a76729356_0_4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latin typeface="Roboto"/>
                <a:ea typeface="Roboto"/>
                <a:cs typeface="Roboto"/>
                <a:sym typeface="Roboto"/>
              </a:rPr>
              <a:t>Image source: shutterstock_1500204824</a:t>
            </a:r>
            <a:endParaRPr sz="9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Google Shape;4480;g8937497c77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1" name="Google Shape;4481;g8937497c77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" name="Google Shape;4508;g8a76729356_0_7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9" name="Google Shape;4509;g8a76729356_0_7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shutterstock_651788878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Google Shape;4519;g8a76729356_0_10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0" name="Google Shape;4520;g8a76729356_0_10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shutterstock_1444078949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g8a76729356_0_10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3" name="Google Shape;4533;g8a76729356_0_10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shutterstock_404189200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Google Shape;4545;g8a76729356_0_12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6" name="Google Shape;4546;g8a76729356_0_12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1" name="Google Shape;4561;g8a76729356_0_12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2" name="Google Shape;4562;g8a76729356_0_12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g8a76729356_0_12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8" name="Google Shape;4568;g8a76729356_0_12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g8a76729356_0_12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5" name="Google Shape;4575;g8a76729356_0_12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6" name="Google Shape;4086;g8933c05f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7" name="Google Shape;4087;g8933c05f7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g8933c05f78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0" name="Google Shape;4580;g8933c05f78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g8a76729356_0_12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6" name="Google Shape;4586;g8a76729356_0_12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" name="Google Shape;4592;g8a76729356_0_12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3" name="Google Shape;4593;g8a76729356_0_12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shutterstock_717374116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2" name="Google Shape;4602;g8a76729356_0_13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3" name="Google Shape;4603;g8a76729356_0_13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 Source: shutterstock_717374116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g8a76729356_0_13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3" name="Google Shape;4613;g8a76729356_0_13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shutterstock_1131584312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Google Shape;4627;g8a76729356_0_13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8" name="Google Shape;4628;g8a76729356_0_13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shutterstock_1505694836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Google Shape;4661;g8a76729356_0_13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2" name="Google Shape;4662;g8a76729356_0_13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" name="Google Shape;4689;g8a76729356_0_13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0" name="Google Shape;4690;g8a76729356_0_13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shutterstock_1513723706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g8a7fc9efb6_3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3" name="Google Shape;4703;g8a7fc9efb6_3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shutterstock_1513723706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5" name="Google Shape;4715;g8a7fc9efb6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6" name="Google Shape;4716;g8a7fc9efb6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shutterstock_1513723706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3" name="Google Shape;4093;g8a7672935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4" name="Google Shape;4094;g8a7672935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shutterstock_656504470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1" name="Google Shape;4731;g893708f9e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2" name="Google Shape;4732;g893708f9e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0" name="Google Shape;4740;g893708f9e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1" name="Google Shape;4741;g893708f9e8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shutterstock_1513723706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4" name="Google Shape;4754;g893708f9e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5" name="Google Shape;4755;g893708f9e8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shutterstock_1513723706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3" name="Google Shape;4773;g8a76729356_0_13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4" name="Google Shape;4774;g8a76729356_0_13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shutterstock_1568981656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g8a7fc9efb6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6" name="Google Shape;4796;g8a7fc9efb6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shutterstock_1304853175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4" name="Google Shape;4824;g8a76729356_0_14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5" name="Google Shape;4825;g8a76729356_0_14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Shutterstock_678153823 shutterstock_309239105 shutterstock_168159773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" name="Google Shape;4843;g8a7fc9efb6_3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4" name="Google Shape;4844;g8a7fc9efb6_3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Shutterstock_678153823 shutterstock_309239105 shutterstock_168159773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g8a7fc9efb6_3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0" name="Google Shape;4870;g8a7fc9efb6_3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shutterstock_1513723706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Google Shape;4882;g8a76729356_0_17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3" name="Google Shape;4883;g8a76729356_0_17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8a76729356_0_17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8a76729356_0_17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g8a7672935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9" name="Google Shape;4129;g8a7672935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g8a76729356_0_17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5" name="Google Shape;4895;g8a76729356_0_17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1" name="Google Shape;4901;g8a76729356_0_17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2" name="Google Shape;4902;g8a76729356_0_17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g895289c99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6" name="Google Shape;4916;g895289c99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9" name="Google Shape;4949;g8a76729356_0_2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0" name="Google Shape;4950;g8a76729356_0_2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g8a76729356_0_22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5" name="Google Shape;4965;g8a76729356_0_22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g8a76729356_0_22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0" name="Google Shape;4980;g8a76729356_0_22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Google Shape;4986;g8a76729356_0_22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7" name="Google Shape;4987;g8a76729356_0_22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Google Shape;4993;g8a76729356_0_22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4" name="Google Shape;4994;g8a76729356_0_22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8" name="Google Shape;4998;g8937497c7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9" name="Google Shape;4999;g8937497c7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893708f9e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Google Shape;4136;g893708f9e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3" name="Google Shape;4143;g8937497c7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4" name="Google Shape;4144;g8937497c7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Google Shape;4335;g8a7672935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Google Shape;4336;g8a7672935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Google Shape;4346;g8a7672935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7" name="Google Shape;4347;g8a7672935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2" name="Google Shape;2022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10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4" name="Google Shape;2024;p10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7" name="Google Shape;202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0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0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2031" name="Google Shape;2031;p104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2032" name="Google Shape;20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10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37" name="Google Shape;2037;p10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p10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39" name="Google Shape;2039;p10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0" name="Google Shape;204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1" name="Google Shape;2041;p10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2" name="Google Shape;2042;p10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43" name="Google Shape;2043;p10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44" name="Google Shape;204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0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47" name="Google Shape;2047;p10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10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9" name="Google Shape;204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0" name="Google Shape;2050;p10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1" name="Google Shape;2051;p10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2" name="Google Shape;2052;p10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53" name="Google Shape;2053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10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Google Shape;2056;p10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57" name="Google Shape;2057;p10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10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9" name="Google Shape;205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0" name="Google Shape;2060;p1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1" name="Google Shape;2061;p1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2" name="Google Shape;2062;p10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063" name="Google Shape;206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0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Google Shape;2066;p10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67" name="Google Shape;2067;p10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8" name="Google Shape;206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69" name="Google Shape;206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0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1" name="Google Shape;2071;p10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2" name="Google Shape;2072;p10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3" name="Google Shape;2073;p10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4" name="Google Shape;2074;p10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6" name="Google Shape;2076;p1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77" name="Google Shape;2077;p110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78" name="Google Shape;2078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9" name="Google Shape;2079;p110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0" name="Google Shape;2080;p1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2" name="Google Shape;2082;p1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11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4" name="Google Shape;2084;p1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5" name="Google Shape;2085;p1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1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88" name="Google Shape;2088;p11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089" name="Google Shape;2089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91" name="Google Shape;2091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2" name="Google Shape;2092;p11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3" name="Google Shape;2093;p112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5" name="Google Shape;2095;p11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7" name="Google Shape;2097;p113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98" name="Google Shape;2098;p113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99" name="Google Shape;2099;p113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00" name="Google Shape;2100;p1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01" name="Google Shape;2101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2" name="Google Shape;2102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3" name="Google Shape;2103;p1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" name="Google Shape;2105;p11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14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07" name="Google Shape;2107;p114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9" name="Google Shape;2109;p1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115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11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1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5" name="Google Shape;2115;p11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6" name="Google Shape;2116;p11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17" name="Google Shape;2117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115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Google Shape;2120;p1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2" name="Google Shape;212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1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4" name="Google Shape;2124;p1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5" name="Google Shape;2125;p116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1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7" name="Google Shape;2127;p1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8" name="Google Shape;2128;p1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29" name="Google Shape;2129;p1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Google Shape;2131;p117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1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3" name="Google Shape;2133;p1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1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p11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6" name="Google Shape;2136;p117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137" name="Google Shape;2137;p1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8" name="Google Shape;2138;p1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39" name="Google Shape;2139;p1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Google Shape;2141;p1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3" name="Google Shape;214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5" name="Google Shape;2145;p118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6" name="Google Shape;2146;p118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47" name="Google Shape;2147;p1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8" name="Google Shape;2148;p11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49" name="Google Shape;2149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19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2" name="Google Shape;2152;p1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53" name="Google Shape;2153;p1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4" name="Google Shape;2154;p11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55" name="Google Shape;2155;p119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6" name="Google Shape;2156;p119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57" name="Google Shape;2157;p1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8" name="Google Shape;2158;p11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59" name="Google Shape;2159;p1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" name="Google Shape;2161;p12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2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3" name="Google Shape;2163;p120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65" name="Google Shape;2165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1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7" name="Google Shape;2167;p120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68" name="Google Shape;2168;p12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9" name="Google Shape;2169;p12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0" name="Google Shape;2170;p120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21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73" name="Google Shape;2173;p1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4" name="Google Shape;2174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75" name="Google Shape;2175;p121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77" name="Google Shape;2177;p121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78" name="Google Shape;2178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9" name="Google Shape;2179;p121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0" name="Google Shape;2180;p12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84" name="Google Shape;2184;p1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85" name="Google Shape;2185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6" name="Google Shape;2186;p1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7" name="Google Shape;2187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8" name="Google Shape;2188;p1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189" name="Google Shape;2189;p12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90" name="Google Shape;2190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1" name="Google Shape;2191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2" name="Google Shape;2192;p12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93" name="Google Shape;219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4" name="Google Shape;219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12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6" name="Google Shape;219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7" name="Google Shape;219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12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9" name="Google Shape;2199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0" name="Google Shape;2200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1" name="Google Shape;2201;p122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12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12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4" name="Google Shape;2204;p12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122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6" name="Google Shape;2206;p122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07" name="Google Shape;2207;p122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11" name="Google Shape;2211;p1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12" name="Google Shape;2212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3" name="Google Shape;2213;p1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14" name="Google Shape;2214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5" name="Google Shape;2215;p1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16" name="Google Shape;2216;p12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7" name="Google Shape;2217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8" name="Google Shape;2218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9" name="Google Shape;2219;p12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0" name="Google Shape;2220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1" name="Google Shape;2221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2" name="Google Shape;2222;p12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23" name="Google Shape;222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4" name="Google Shape;2224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12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6" name="Google Shape;2226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7" name="Google Shape;2227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8" name="Google Shape;2228;p123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29" name="Google Shape;2229;p12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12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12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12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3" name="Google Shape;2233;p123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4" name="Google Shape;2234;p123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35" name="Google Shape;2235;p12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6" name="Google Shape;2236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7" name="Google Shape;2237;p1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8" name="Google Shape;2238;p12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12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p1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3" name="Google Shape;2243;p1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44" name="Google Shape;2244;p1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5" name="Google Shape;2245;p1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6" name="Google Shape;2246;p1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7" name="Google Shape;2247;p1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48" name="Google Shape;2248;p12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9" name="Google Shape;2249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1" name="Google Shape;2251;p12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52" name="Google Shape;2252;p12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3" name="Google Shape;2253;p12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54" name="Google Shape;2254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5" name="Google Shape;2255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6" name="Google Shape;2256;p12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7" name="Google Shape;2257;p12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8" name="Google Shape;2258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9" name="Google Shape;2259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0" name="Google Shape;2260;p12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1" name="Google Shape;2261;p12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62" name="Google Shape;2262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3" name="Google Shape;2263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4" name="Google Shape;2264;p12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5" name="Google Shape;2265;p12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6" name="Google Shape;2266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7" name="Google Shape;2267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8" name="Google Shape;2268;p12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9" name="Google Shape;2269;p12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70" name="Google Shape;2270;p1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1" name="Google Shape;2271;p1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2" name="Google Shape;2272;p124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3" name="Google Shape;2273;p124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4" name="Google Shape;2274;p124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5" name="Google Shape;2275;p124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76" name="Google Shape;2276;p124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2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1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0" name="Google Shape;2280;p1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281" name="Google Shape;2281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2" name="Google Shape;2282;p1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83" name="Google Shape;2283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4" name="Google Shape;2284;p1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85" name="Google Shape;2285;p12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6" name="Google Shape;2286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7" name="Google Shape;2287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8" name="Google Shape;2288;p125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89" name="Google Shape;2289;p12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12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91" name="Google Shape;2291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3" name="Google Shape;2293;p12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4" name="Google Shape;2294;p12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95" name="Google Shape;2295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297;p12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8" name="Google Shape;2298;p12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9" name="Google Shape;2299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0" name="Google Shape;2300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" name="Google Shape;2301;p12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2" name="Google Shape;2302;p12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03" name="Google Shape;2303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4" name="Google Shape;2304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12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6" name="Google Shape;2306;p12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7" name="Google Shape;2307;p1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8" name="Google Shape;2308;p1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9" name="Google Shape;2309;p125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0" name="Google Shape;2310;p125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1" name="Google Shape;2311;p12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125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3" name="Google Shape;2313;p125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2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1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17" name="Google Shape;2317;p1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18" name="Google Shape;2318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9" name="Google Shape;2319;p1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20" name="Google Shape;2320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1" name="Google Shape;2321;p1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322" name="Google Shape;2322;p12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23" name="Google Shape;2323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4" name="Google Shape;2324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5" name="Google Shape;2325;p12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26" name="Google Shape;2326;p12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7" name="Google Shape;2327;p12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8" name="Google Shape;232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9" name="Google Shape;232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126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1" name="Google Shape;2331;p12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2" name="Google Shape;2332;p12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33" name="Google Shape;2333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4" name="Google Shape;2334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5" name="Google Shape;2335;p12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36" name="Google Shape;2336;p12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7" name="Google Shape;2337;p12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8" name="Google Shape;233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9" name="Google Shape;233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0" name="Google Shape;2340;p126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1" name="Google Shape;2341;p12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2" name="Google Shape;2342;p12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43" name="Google Shape;2343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4" name="Google Shape;2344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5" name="Google Shape;2345;p126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12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7" name="Google Shape;2347;p12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8" name="Google Shape;2348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9" name="Google Shape;2349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0" name="Google Shape;2350;p12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1" name="Google Shape;2351;p12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2" name="Google Shape;2352;p12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53" name="Google Shape;2353;p1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4" name="Google Shape;2354;p1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5" name="Google Shape;2355;p12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1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58" name="Google Shape;2358;p1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359" name="Google Shape;2359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0" name="Google Shape;2360;p1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1" name="Google Shape;2361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2" name="Google Shape;2362;p1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3" name="Google Shape;2363;p12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4" name="Google Shape;2364;p12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65" name="Google Shape;2365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6" name="Google Shape;2366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7" name="Google Shape;2367;p127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68" name="Google Shape;2368;p12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9" name="Google Shape;2369;p12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70" name="Google Shape;2370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1" name="Google Shape;2371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2" name="Google Shape;2372;p127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3" name="Google Shape;2373;p12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4" name="Google Shape;2374;p12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75" name="Google Shape;2375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6" name="Google Shape;2376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7" name="Google Shape;2377;p127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78" name="Google Shape;2378;p12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9" name="Google Shape;2379;p12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80" name="Google Shape;2380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1" name="Google Shape;2381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2" name="Google Shape;2382;p127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3" name="Google Shape;2383;p12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4" name="Google Shape;2384;p12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85" name="Google Shape;2385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6" name="Google Shape;2386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7" name="Google Shape;2387;p127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88" name="Google Shape;2388;p12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9" name="Google Shape;2389;p12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90" name="Google Shape;2390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1" name="Google Shape;2391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2" name="Google Shape;2392;p127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3" name="Google Shape;2393;p12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4" name="Google Shape;2394;p12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95" name="Google Shape;2395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6" name="Google Shape;2396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7" name="Google Shape;2397;p127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8" name="Google Shape;2398;p12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9" name="Google Shape;2399;p12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00" name="Google Shape;2400;p1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1" name="Google Shape;2401;p1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2" name="Google Shape;2402;p127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1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05" name="Google Shape;2405;p1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06" name="Google Shape;2406;p1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7" name="Google Shape;2407;p1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08" name="Google Shape;2408;p1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9" name="Google Shape;2409;p1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0" name="Google Shape;2410;p12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1" name="Google Shape;2411;p12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12" name="Google Shape;2412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3" name="Google Shape;2413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4" name="Google Shape;2414;p12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15" name="Google Shape;2415;p12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6" name="Google Shape;2416;p12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17" name="Google Shape;2417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8" name="Google Shape;2418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9" name="Google Shape;2419;p12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0" name="Google Shape;2420;p12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1" name="Google Shape;2421;p12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22" name="Google Shape;2422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3" name="Google Shape;2423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4" name="Google Shape;2424;p12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25" name="Google Shape;2425;p12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6" name="Google Shape;2426;p12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27" name="Google Shape;2427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8" name="Google Shape;2428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9" name="Google Shape;2429;p12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0" name="Google Shape;2430;p12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1" name="Google Shape;2431;p12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32" name="Google Shape;2432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3" name="Google Shape;2433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4" name="Google Shape;2434;p128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35" name="Google Shape;2435;p12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6" name="Google Shape;2436;p12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37" name="Google Shape;2437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8" name="Google Shape;2438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9" name="Google Shape;2439;p128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0" name="Google Shape;2440;p12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1" name="Google Shape;2441;p12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42" name="Google Shape;2442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3" name="Google Shape;2443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4" name="Google Shape;2444;p12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45" name="Google Shape;2445;p12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6" name="Google Shape;2446;p12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47" name="Google Shape;2447;p1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8" name="Google Shape;2448;p1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9" name="Google Shape;2449;p12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1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2" name="Google Shape;2452;p1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53" name="Google Shape;245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4" name="Google Shape;2454;p1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5" name="Google Shape;2455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6" name="Google Shape;2456;p1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57" name="Google Shape;2457;p12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58" name="Google Shape;245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9" name="Google Shape;245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0" name="Google Shape;2460;p12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129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2" name="Google Shape;2462;p129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2463" name="Google Shape;2463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4" name="Google Shape;2464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5" name="Google Shape;2465;p129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129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67" name="Google Shape;2467;p12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68" name="Google Shape;2468;p1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9" name="Google Shape;2469;p12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0" name="Google Shape;2470;p12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129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p13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1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6" name="Google Shape;2476;p1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77" name="Google Shape;2477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8" name="Google Shape;2478;p1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79" name="Google Shape;2479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0" name="Google Shape;2480;p1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481" name="Google Shape;2481;p13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82" name="Google Shape;2482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3" name="Google Shape;2483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4" name="Google Shape;2484;p130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5" name="Google Shape;2485;p130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6" name="Google Shape;2486;p13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7" name="Google Shape;2487;p13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88" name="Google Shape;2488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9" name="Google Shape;2489;p1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0" name="Google Shape;2490;p130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1" name="Google Shape;2491;p130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4" name="Google Shape;2494;p1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495" name="Google Shape;2495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6" name="Google Shape;2496;p1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97" name="Google Shape;2497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8" name="Google Shape;2498;p1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99" name="Google Shape;2499;p13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0" name="Google Shape;2500;p13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13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13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13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13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5" name="Google Shape;2505;p13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6" name="Google Shape;2506;p13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13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13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13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13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1" name="Google Shape;2511;p13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2" name="Google Shape;2512;p13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13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131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5" name="Google Shape;2515;p131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6" name="Google Shape;2516;p131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7" name="Google Shape;2517;p131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18" name="Google Shape;2518;p131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1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2" name="Google Shape;2522;p1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23" name="Google Shape;2523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4" name="Google Shape;2524;p1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5" name="Google Shape;2525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6" name="Google Shape;2526;p1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7" name="Google Shape;2527;p13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8" name="Google Shape;2528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13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13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33" name="Google Shape;2533;p13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34" name="Google Shape;2534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1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6" name="Google Shape;2536;p1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7" name="Google Shape;2537;p1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1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1" name="Google Shape;2541;p1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42" name="Google Shape;2542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3" name="Google Shape;2543;p1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44" name="Google Shape;2544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5" name="Google Shape;2545;p1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6" name="Google Shape;2546;p13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47" name="Google Shape;2547;p1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1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1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13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1" name="Google Shape;2551;p13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2" name="Google Shape;2552;p13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53" name="Google Shape;2553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Google Shape;2555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6" name="Google Shape;2556;p1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3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1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0" name="Google Shape;2560;p1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61" name="Google Shape;2561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2" name="Google Shape;2562;p1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63" name="Google Shape;2563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4" name="Google Shape;2564;p1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5" name="Google Shape;2565;p13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13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13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13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13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0" name="Google Shape;2570;p13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1" name="Google Shape;2571;p13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72" name="Google Shape;2572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3" name="Google Shape;2573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4" name="Google Shape;2574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5" name="Google Shape;2575;p1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13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1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79" name="Google Shape;2579;p1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80" name="Google Shape;2580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1" name="Google Shape;2581;p1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2" name="Google Shape;2582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3" name="Google Shape;2583;p1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4" name="Google Shape;2584;p13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5" name="Google Shape;2585;p13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13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13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13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89" name="Google Shape;2589;p13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0" name="Google Shape;2590;p13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591" name="Google Shape;2591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2" name="Google Shape;2592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3" name="Google Shape;2593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4" name="Google Shape;2594;p1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1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1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98" name="Google Shape;2598;p1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99" name="Google Shape;2599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0" name="Google Shape;2600;p1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01" name="Google Shape;2601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2" name="Google Shape;2602;p1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3" name="Google Shape;2603;p13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4" name="Google Shape;2604;p1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1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1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3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8" name="Google Shape;2608;p13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9" name="Google Shape;2609;p13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0" name="Google Shape;2610;p1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13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12" name="Google Shape;2612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5" name="Google Shape;2615;p1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6" name="Google Shape;2616;p1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1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0" name="Google Shape;2620;p1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21" name="Google Shape;2621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2" name="Google Shape;2622;p1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3" name="Google Shape;2623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4" name="Google Shape;2624;p1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5" name="Google Shape;2625;p13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26" name="Google Shape;2626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13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0" name="Google Shape;2630;p13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1" name="Google Shape;2631;p13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32" name="Google Shape;2632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13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34" name="Google Shape;2634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7" name="Google Shape;2637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8" name="Google Shape;2638;p1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13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1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2" name="Google Shape;2642;p1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43" name="Google Shape;2643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4" name="Google Shape;2644;p1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5" name="Google Shape;2645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6" name="Google Shape;2646;p1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7" name="Google Shape;2647;p13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13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13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13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13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2" name="Google Shape;2652;p13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13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54" name="Google Shape;2654;p13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13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56" name="Google Shape;2656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7" name="Google Shape;2657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8" name="Google Shape;2658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9" name="Google Shape;2659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3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1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4" name="Google Shape;2664;p1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65" name="Google Shape;2665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6" name="Google Shape;2666;p1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7" name="Google Shape;2667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8" name="Google Shape;2668;p1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69" name="Google Shape;2669;p13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0" name="Google Shape;2670;p13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13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13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13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4" name="Google Shape;2674;p13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5" name="Google Shape;2675;p13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76" name="Google Shape;2676;p13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13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78" name="Google Shape;2678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9" name="Google Shape;2679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0" name="Google Shape;2680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1" name="Google Shape;2681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2" name="Google Shape;2682;p139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1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1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86" name="Google Shape;2686;p1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687" name="Google Shape;2687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8" name="Google Shape;2688;p1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89" name="Google Shape;2689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0" name="Google Shape;2690;p1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1" name="Google Shape;2691;p14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2" name="Google Shape;2692;p1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1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1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1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1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14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8" name="Google Shape;2698;p14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99" name="Google Shape;2699;p14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0" name="Google Shape;2700;p14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01" name="Google Shape;2701;p14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02" name="Google Shape;2702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5" name="Google Shape;2705;p1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6" name="Google Shape;2706;p1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4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1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1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1" name="Google Shape;2711;p1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12" name="Google Shape;2712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3" name="Google Shape;2713;p1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14" name="Google Shape;2714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5" name="Google Shape;2715;p1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6" name="Google Shape;2716;p14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17" name="Google Shape;2717;p1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1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1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1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1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14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3" name="Google Shape;2723;p14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4" name="Google Shape;2724;p14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14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26" name="Google Shape;2726;p14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27" name="Google Shape;2727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8" name="Google Shape;2728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9" name="Google Shape;2729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0" name="Google Shape;2730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14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1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1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37" name="Google Shape;2737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8" name="Google Shape;2738;p1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9" name="Google Shape;2739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0" name="Google Shape;2740;p1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14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2" name="Google Shape;2742;p14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14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14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14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14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14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8" name="Google Shape;2748;p14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49" name="Google Shape;2749;p14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0" name="Google Shape;2750;p14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1" name="Google Shape;2751;p14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52" name="Google Shape;2752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3" name="Google Shape;2753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4" name="Google Shape;2754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4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14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1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1" name="Google Shape;2761;p1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62" name="Google Shape;2762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3" name="Google Shape;2763;p1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4" name="Google Shape;2764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5" name="Google Shape;2765;p1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6" name="Google Shape;2766;p14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67" name="Google Shape;2767;p14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14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14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14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14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14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3" name="Google Shape;2773;p14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4" name="Google Shape;2774;p14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5" name="Google Shape;2775;p14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76" name="Google Shape;2776;p14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777" name="Google Shape;2777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0" name="Google Shape;2780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2" name="Google Shape;2782;p143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1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1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86" name="Google Shape;2786;p1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787" name="Google Shape;2787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8" name="Google Shape;2788;p1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9" name="Google Shape;2789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0" name="Google Shape;2790;p1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14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2" name="Google Shape;2792;p1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14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4" name="Google Shape;2794;p1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14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6" name="Google Shape;2796;p1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14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1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14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0" name="Google Shape;2800;p1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14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02" name="Google Shape;2802;p1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14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04" name="Google Shape;2804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1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6" name="Google Shape;2806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1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44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1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1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1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4" name="Google Shape;2814;p1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15" name="Google Shape;2815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6" name="Google Shape;2816;p1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7" name="Google Shape;2817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8" name="Google Shape;2818;p1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19" name="Google Shape;2819;p14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0" name="Google Shape;2820;p1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14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1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14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4" name="Google Shape;2824;p1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14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6" name="Google Shape;2826;p1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14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8" name="Google Shape;2828;p1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14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0" name="Google Shape;2830;p1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14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32" name="Google Shape;2832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3" name="Google Shape;2833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14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1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2" name="Google Shape;2842;p1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43" name="Google Shape;2843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4" name="Google Shape;2844;p1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45" name="Google Shape;2845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6" name="Google Shape;2846;p1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7" name="Google Shape;2847;p14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8" name="Google Shape;2848;p14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14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0" name="Google Shape;2850;p14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14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2" name="Google Shape;2852;p14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14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4" name="Google Shape;2854;p14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14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6" name="Google Shape;2856;p14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14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8" name="Google Shape;2858;p14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14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60" name="Google Shape;2860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1" name="Google Shape;2861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1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14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146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14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1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0" name="Google Shape;2870;p1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71" name="Google Shape;2871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2" name="Google Shape;2872;p1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73" name="Google Shape;2873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4" name="Google Shape;2874;p1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5" name="Google Shape;2875;p14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6" name="Google Shape;2876;p14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14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8" name="Google Shape;2878;p14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14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0" name="Google Shape;2880;p14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14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2" name="Google Shape;2882;p14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14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14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14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6" name="Google Shape;2886;p14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14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888" name="Google Shape;2888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1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14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147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1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7" name="Google Shape;2897;p1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898" name="Google Shape;2898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9" name="Google Shape;2899;p1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00" name="Google Shape;2900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1" name="Google Shape;2901;p14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2" name="Google Shape;2902;p1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14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4" name="Google Shape;2904;p1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14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6" name="Google Shape;2906;p1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14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08" name="Google Shape;2908;p1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14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14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2" name="Google Shape;2912;p1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14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4" name="Google Shape;2914;p1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14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16" name="Google Shape;2916;p1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14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18" name="Google Shape;2918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9" name="Google Shape;2919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0" name="Google Shape;2920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4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48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1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28" name="Google Shape;2928;p1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29" name="Google Shape;2929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0" name="Google Shape;2930;p1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31" name="Google Shape;2931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2" name="Google Shape;2932;p14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3" name="Google Shape;2933;p1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14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5" name="Google Shape;2935;p1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14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7" name="Google Shape;2937;p1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14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39" name="Google Shape;2939;p1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14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1" name="Google Shape;2941;p1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14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1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14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5" name="Google Shape;2945;p1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14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7" name="Google Shape;2947;p1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14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49" name="Google Shape;2949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0" name="Google Shape;2950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1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1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59" name="Google Shape;2959;p1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60" name="Google Shape;2960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1" name="Google Shape;2961;p1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62" name="Google Shape;2962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3" name="Google Shape;2963;p15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4" name="Google Shape;2964;p15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15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6" name="Google Shape;2966;p15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15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68" name="Google Shape;2968;p15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15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0" name="Google Shape;2970;p15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15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2" name="Google Shape;2972;p15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15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4" name="Google Shape;2974;p15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15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6" name="Google Shape;2976;p15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15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78" name="Google Shape;2978;p15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15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80" name="Google Shape;2980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Google Shape;2987;p150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1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0" name="Google Shape;2990;p1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91" name="Google Shape;2991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2" name="Google Shape;2992;p1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3" name="Google Shape;2993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4" name="Google Shape;2994;p15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5" name="Google Shape;2995;p15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15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7" name="Google Shape;2997;p15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15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99" name="Google Shape;2999;p15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15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1" name="Google Shape;3001;p15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5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3" name="Google Shape;3003;p15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15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5" name="Google Shape;3005;p15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15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7" name="Google Shape;3007;p15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15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09" name="Google Shape;3009;p15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15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11" name="Google Shape;3011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51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" name="Google Shape;3020;p15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021" name="Google Shape;3021;p152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2" name="Google Shape;3022;p1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3" name="Google Shape;3023;p15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24" name="Google Shape;302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p15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26" name="Google Shape;3026;p15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8" name="Google Shape;3028;p15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29" name="Google Shape;3029;p1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0" name="Google Shape;3030;p15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1" name="Google Shape;3031;p15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32" name="Google Shape;3032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1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5" name="Google Shape;3035;p1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6" name="Google Shape;3036;p15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37" name="Google Shape;3037;p15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p1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40" name="Google Shape;3040;p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1" name="Google Shape;3041;p155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5" name="Google Shape;3045;p1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46" name="Google Shape;3046;p1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1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48" name="Google Shape;304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49" name="Google Shape;3049;p1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0" name="Google Shape;3050;p1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51" name="Google Shape;3051;p1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52" name="Google Shape;3052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3053" name="Google Shape;3053;p1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3054" name="Google Shape;3054;p1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6" name="Google Shape;3056;p1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57" name="Google Shape;3057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9" name="Google Shape;305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0" name="Google Shape;3060;p15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1" name="Google Shape;3061;p15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62" name="Google Shape;3062;p158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63" name="Google Shape;3063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64" name="Google Shape;3064;p1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6" name="Google Shape;3066;p1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67" name="Google Shape;3067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69" name="Google Shape;3069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0" name="Google Shape;3070;p159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1" name="Google Shape;3071;p159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72" name="Google Shape;3072;p159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073" name="Google Shape;3073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Google Shape;3074;p1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Google Shape;3076;p16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77" name="Google Shape;3077;p1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8" name="Google Shape;307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9" name="Google Shape;3079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80" name="Google Shape;3080;p1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1" name="Google Shape;3081;p160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2" name="Google Shape;3082;p160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3" name="Google Shape;3083;p160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3084" name="Google Shape;3084;p16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Google Shape;3086;p16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87" name="Google Shape;3087;p161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8" name="Google Shape;3088;p1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9" name="Google Shape;3089;p161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0" name="Google Shape;3090;p16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Google Shape;3092;p1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3" name="Google Shape;3093;p162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4" name="Google Shape;3094;p1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5" name="Google Shape;3095;p1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1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98" name="Google Shape;3098;p16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099" name="Google Shape;3099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0" name="Google Shape;3100;p1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1" name="Google Shape;3101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2" name="Google Shape;3102;p1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3" name="Google Shape;3103;p163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5" name="Google Shape;3105;p16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Google Shape;3106;p16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7" name="Google Shape;3107;p164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8" name="Google Shape;3108;p164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09" name="Google Shape;3109;p164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10" name="Google Shape;3110;p1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1" name="Google Shape;3111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2" name="Google Shape;3112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3" name="Google Shape;3113;p164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5" name="Google Shape;3115;p16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16" name="Google Shape;3116;p165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17" name="Google Shape;3117;p16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118" name="Google Shape;3118;p1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9" name="Google Shape;3119;p16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1" name="Google Shape;3121;p1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2" name="Google Shape;3122;p1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1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5" name="Google Shape;3125;p16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26" name="Google Shape;3126;p1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27" name="Google Shape;3127;p1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28" name="Google Shape;3128;p166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0" name="Google Shape;3130;p16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31" name="Google Shape;3131;p1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2" name="Google Shape;3132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3" name="Google Shape;3133;p167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4" name="Google Shape;3134;p1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35" name="Google Shape;3135;p16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36" name="Google Shape;3136;p1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7" name="Google Shape;3137;p1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8" name="Google Shape;3138;p16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9" name="Google Shape;3139;p167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1" name="Google Shape;3141;p16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142" name="Google Shape;3142;p1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3" name="Google Shape;3143;p1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4" name="Google Shape;3144;p1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5" name="Google Shape;3145;p1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6" name="Google Shape;3146;p168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3147" name="Google Shape;3147;p1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8" name="Google Shape;3148;p168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9" name="Google Shape;3149;p168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1" name="Google Shape;3151;p16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52" name="Google Shape;3152;p1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53" name="Google Shape;3153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54" name="Google Shape;3154;p1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5" name="Google Shape;3155;p169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6" name="Google Shape;3156;p169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57" name="Google Shape;3157;p1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8" name="Google Shape;3158;p16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59" name="Google Shape;3159;p1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170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2" name="Google Shape;3162;p1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3" name="Google Shape;3163;p1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4" name="Google Shape;3164;p170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65" name="Google Shape;3165;p170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66" name="Google Shape;3166;p170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67" name="Google Shape;3167;p1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8" name="Google Shape;3168;p170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169" name="Google Shape;3169;p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1" name="Google Shape;3171;p17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72" name="Google Shape;3172;p1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3" name="Google Shape;3173;p17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74" name="Google Shape;3174;p1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5" name="Google Shape;3175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7" name="Google Shape;3177;p171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78" name="Google Shape;3178;p1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9" name="Google Shape;3179;p1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0" name="Google Shape;3180;p171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172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83" name="Google Shape;3183;p1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4" name="Google Shape;3184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85" name="Google Shape;3185;p17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186" name="Google Shape;3186;p1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7" name="Google Shape;3187;p172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88" name="Google Shape;3188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9" name="Google Shape;3189;p172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0" name="Google Shape;3190;p172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17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1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94" name="Google Shape;3194;p1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195" name="Google Shape;3195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6" name="Google Shape;3196;p1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97" name="Google Shape;3197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8" name="Google Shape;3198;p1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99" name="Google Shape;3199;p17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200" name="Google Shape;3200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1" name="Google Shape;3201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2" name="Google Shape;3202;p17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203" name="Google Shape;3203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4" name="Google Shape;3204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5" name="Google Shape;3205;p17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206" name="Google Shape;3206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7" name="Google Shape;3207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8" name="Google Shape;3208;p17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209" name="Google Shape;3209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10" name="Google Shape;3210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1" name="Google Shape;3211;p173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2" name="Google Shape;3212;p17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3213;p17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17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3215;p173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6" name="Google Shape;3216;p173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17" name="Google Shape;3217;p173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17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1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21" name="Google Shape;3221;p1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22" name="Google Shape;3222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3" name="Google Shape;3223;p1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4" name="Google Shape;3224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5" name="Google Shape;3225;p1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26" name="Google Shape;3226;p17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227" name="Google Shape;3227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8" name="Google Shape;3228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9" name="Google Shape;3229;p17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230" name="Google Shape;3230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1" name="Google Shape;3231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2" name="Google Shape;3232;p17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233" name="Google Shape;3233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4" name="Google Shape;3234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5" name="Google Shape;3235;p17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236" name="Google Shape;3236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7" name="Google Shape;3237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8" name="Google Shape;3238;p174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9" name="Google Shape;3239;p17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17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17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17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3" name="Google Shape;3243;p174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44" name="Google Shape;3244;p174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45" name="Google Shape;3245;p17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46" name="Google Shape;3246;p1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7" name="Google Shape;3247;p1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8" name="Google Shape;3248;p17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3249;p17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" name="Google Shape;3251;p1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1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53" name="Google Shape;3253;p1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54" name="Google Shape;3254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5" name="Google Shape;3255;p1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56" name="Google Shape;3256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7" name="Google Shape;3257;p1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58" name="Google Shape;3258;p1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59" name="Google Shape;3259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0" name="Google Shape;3260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1" name="Google Shape;3261;p175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62" name="Google Shape;3262;p1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3" name="Google Shape;3263;p1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64" name="Google Shape;3264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5" name="Google Shape;3265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6" name="Google Shape;3266;p1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7" name="Google Shape;3267;p1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68" name="Google Shape;3268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9" name="Google Shape;3269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0" name="Google Shape;3270;p1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1" name="Google Shape;3271;p1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72" name="Google Shape;3272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3" name="Google Shape;3273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4" name="Google Shape;3274;p1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5" name="Google Shape;3275;p1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76" name="Google Shape;3276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7" name="Google Shape;3277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8" name="Google Shape;3278;p1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9" name="Google Shape;3279;p1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80" name="Google Shape;328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1" name="Google Shape;328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2" name="Google Shape;3282;p175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3" name="Google Shape;3283;p175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4" name="Google Shape;3284;p175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5" name="Google Shape;3285;p175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6" name="Google Shape;3286;p175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8" name="Google Shape;3288;p1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1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0" name="Google Shape;3290;p1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291" name="Google Shape;3291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2" name="Google Shape;3292;p1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3" name="Google Shape;3293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94" name="Google Shape;3294;p1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295" name="Google Shape;3295;p1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96" name="Google Shape;3296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97" name="Google Shape;3297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8" name="Google Shape;3298;p176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9" name="Google Shape;3299;p1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0" name="Google Shape;3300;p1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01" name="Google Shape;3301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2" name="Google Shape;3302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3" name="Google Shape;3303;p1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4" name="Google Shape;3304;p1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05" name="Google Shape;3305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6" name="Google Shape;3306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7" name="Google Shape;3307;p1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8" name="Google Shape;3308;p1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09" name="Google Shape;3309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0" name="Google Shape;3310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1" name="Google Shape;3311;p1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2" name="Google Shape;3312;p1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313" name="Google Shape;331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4" name="Google Shape;331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5" name="Google Shape;3315;p1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6" name="Google Shape;3316;p1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317" name="Google Shape;3317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18" name="Google Shape;3318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9" name="Google Shape;3319;p176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0" name="Google Shape;3320;p176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1" name="Google Shape;3321;p176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2" name="Google Shape;3322;p17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3" name="Google Shape;3323;p176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p17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1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7" name="Google Shape;3327;p1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28" name="Google Shape;3328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9" name="Google Shape;3329;p1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0" name="Google Shape;3330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31" name="Google Shape;3331;p1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32" name="Google Shape;3332;p17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33" name="Google Shape;3333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4" name="Google Shape;3334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17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6" name="Google Shape;3336;p17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7" name="Google Shape;3337;p17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38" name="Google Shape;3338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9" name="Google Shape;3339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0" name="Google Shape;3340;p177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1" name="Google Shape;3341;p17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2" name="Google Shape;3342;p17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43" name="Google Shape;3343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4" name="Google Shape;3344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5" name="Google Shape;3345;p17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46" name="Google Shape;3346;p17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7" name="Google Shape;3347;p17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48" name="Google Shape;3348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9" name="Google Shape;3349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0" name="Google Shape;3350;p177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1" name="Google Shape;3351;p17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2" name="Google Shape;3352;p17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53" name="Google Shape;3353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4" name="Google Shape;3354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5" name="Google Shape;3355;p177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6" name="Google Shape;3356;p17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7" name="Google Shape;3357;p17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58" name="Google Shape;3358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9" name="Google Shape;3359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0" name="Google Shape;3360;p17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1" name="Google Shape;3361;p17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2" name="Google Shape;3362;p17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63" name="Google Shape;3363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4" name="Google Shape;3364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5" name="Google Shape;3365;p17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1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68" name="Google Shape;3368;p1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69" name="Google Shape;3369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0" name="Google Shape;3370;p1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1" name="Google Shape;3371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2" name="Google Shape;3372;p1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3" name="Google Shape;3373;p1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4" name="Google Shape;3374;p1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5" name="Google Shape;3375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6" name="Google Shape;3376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7" name="Google Shape;3377;p178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78" name="Google Shape;3378;p1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9" name="Google Shape;3379;p1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80" name="Google Shape;3380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1" name="Google Shape;3381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2" name="Google Shape;3382;p178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3" name="Google Shape;3383;p1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4" name="Google Shape;3384;p1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85" name="Google Shape;3385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6" name="Google Shape;3386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7" name="Google Shape;3387;p178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88" name="Google Shape;3388;p1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9" name="Google Shape;3389;p1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390" name="Google Shape;3390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1" name="Google Shape;3391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2" name="Google Shape;3392;p178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3" name="Google Shape;3393;p1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4" name="Google Shape;3394;p1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395" name="Google Shape;3395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6" name="Google Shape;3396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7" name="Google Shape;3397;p178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98" name="Google Shape;3398;p1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9" name="Google Shape;3399;p1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00" name="Google Shape;3400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1" name="Google Shape;3401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2" name="Google Shape;3402;p178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3" name="Google Shape;3403;p1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4" name="Google Shape;3404;p1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05" name="Google Shape;3405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6" name="Google Shape;3406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7" name="Google Shape;3407;p178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8" name="Google Shape;3408;p1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9" name="Google Shape;3409;p1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10" name="Google Shape;3410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1" name="Google Shape;3411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2" name="Google Shape;3412;p178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p1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15" name="Google Shape;3415;p1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16" name="Google Shape;3416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7" name="Google Shape;3417;p1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18" name="Google Shape;3418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9" name="Google Shape;3419;p1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0" name="Google Shape;3420;p1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1" name="Google Shape;3421;p1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22" name="Google Shape;3422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3" name="Google Shape;3423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4" name="Google Shape;3424;p179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25" name="Google Shape;3425;p1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6" name="Google Shape;3426;p1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7" name="Google Shape;3427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8" name="Google Shape;3428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9" name="Google Shape;3429;p179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0" name="Google Shape;3430;p1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1" name="Google Shape;3431;p1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32" name="Google Shape;3432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3" name="Google Shape;3433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4" name="Google Shape;3434;p179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35" name="Google Shape;3435;p1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6" name="Google Shape;3436;p1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437" name="Google Shape;3437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8" name="Google Shape;3438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9" name="Google Shape;3439;p179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0" name="Google Shape;3440;p1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1" name="Google Shape;3441;p1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42" name="Google Shape;3442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3" name="Google Shape;3443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4" name="Google Shape;3444;p179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45" name="Google Shape;3445;p1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6" name="Google Shape;3446;p1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47" name="Google Shape;3447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8" name="Google Shape;3448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9" name="Google Shape;3449;p179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0" name="Google Shape;3450;p1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1" name="Google Shape;3451;p1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52" name="Google Shape;3452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3" name="Google Shape;3453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4" name="Google Shape;3454;p17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5" name="Google Shape;3455;p1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6" name="Google Shape;3456;p1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57" name="Google Shape;3457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8" name="Google Shape;3458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9" name="Google Shape;3459;p17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p1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62" name="Google Shape;3462;p1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63" name="Google Shape;3463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4" name="Google Shape;3464;p1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65" name="Google Shape;3465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66" name="Google Shape;3466;p1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67" name="Google Shape;3467;p18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468" name="Google Shape;3468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9" name="Google Shape;3469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0" name="Google Shape;3470;p18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180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72" name="Google Shape;3472;p18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3473" name="Google Shape;3473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4" name="Google Shape;3474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5" name="Google Shape;3475;p18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180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77" name="Google Shape;3477;p18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478" name="Google Shape;3478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79" name="Google Shape;3479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0" name="Google Shape;3480;p18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180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3" name="Google Shape;3483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84" name="Google Shape;3484;p18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1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86" name="Google Shape;3486;p1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487" name="Google Shape;3487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88" name="Google Shape;3488;p1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89" name="Google Shape;3489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0" name="Google Shape;3490;p1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491" name="Google Shape;3491;p18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492" name="Google Shape;3492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3" name="Google Shape;3493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4" name="Google Shape;3494;p181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5" name="Google Shape;3495;p181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96" name="Google Shape;3496;p18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7" name="Google Shape;3497;p18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498" name="Google Shape;3498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99" name="Google Shape;3499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0" name="Google Shape;3500;p181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1" name="Google Shape;3501;p181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1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4" name="Google Shape;3504;p1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05" name="Google Shape;3505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6" name="Google Shape;3506;p1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07" name="Google Shape;3507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8" name="Google Shape;3508;p1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9" name="Google Shape;3509;p1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0" name="Google Shape;3510;p1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1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1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1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1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5" name="Google Shape;3515;p1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16" name="Google Shape;3516;p1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1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1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1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1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1" name="Google Shape;3521;p1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2" name="Google Shape;3522;p1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1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182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5" name="Google Shape;3525;p182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6" name="Google Shape;3526;p182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7" name="Google Shape;3527;p182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28" name="Google Shape;3528;p182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1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1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2" name="Google Shape;3532;p1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33" name="Google Shape;3533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4" name="Google Shape;3534;p1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35" name="Google Shape;3535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6" name="Google Shape;3536;p1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7" name="Google Shape;3537;p1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38" name="Google Shape;3538;p1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1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1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1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2" name="Google Shape;3542;p1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3" name="Google Shape;3543;p1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44" name="Google Shape;3544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1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18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7" name="Google Shape;3547;p18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1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1" name="Google Shape;3551;p1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52" name="Google Shape;3552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3" name="Google Shape;3553;p1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4" name="Google Shape;3554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5" name="Google Shape;3555;p1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6" name="Google Shape;3556;p184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7" name="Google Shape;3557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184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1" name="Google Shape;3561;p184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2" name="Google Shape;3562;p184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63" name="Google Shape;3563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6" name="Google Shape;3566;p1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1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0" name="Google Shape;3570;p1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71" name="Google Shape;3571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2" name="Google Shape;3572;p1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73" name="Google Shape;3573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4" name="Google Shape;3574;p1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5" name="Google Shape;3575;p185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76" name="Google Shape;3576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185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0" name="Google Shape;3580;p185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1" name="Google Shape;3581;p185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82" name="Google Shape;3582;p1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Google Shape;3583;p1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1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8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p1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1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89" name="Google Shape;3589;p1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590" name="Google Shape;3590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1" name="Google Shape;3591;p1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92" name="Google Shape;3592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3" name="Google Shape;3593;p1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4" name="Google Shape;3594;p186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1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1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186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86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0" name="Google Shape;3600;p186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01" name="Google Shape;3601;p1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4" name="Google Shape;3604;p18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" name="Google Shape;3606;p1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1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8" name="Google Shape;3608;p1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09" name="Google Shape;3609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0" name="Google Shape;3610;p1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11" name="Google Shape;3611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2" name="Google Shape;3612;p1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3" name="Google Shape;3613;p1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4" name="Google Shape;3614;p1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1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1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1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8" name="Google Shape;3618;p1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9" name="Google Shape;3619;p1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20" name="Google Shape;3620;p1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1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22" name="Google Shape;3622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1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18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18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1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0" name="Google Shape;3630;p1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31" name="Google Shape;3631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2" name="Google Shape;3632;p1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33" name="Google Shape;3633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4" name="Google Shape;3634;p1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5" name="Google Shape;3635;p188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36" name="Google Shape;3636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188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0" name="Google Shape;3640;p188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1" name="Google Shape;3641;p188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42" name="Google Shape;3642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188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44" name="Google Shape;3644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Google Shape;3645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8" name="Google Shape;3648;p1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1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2" name="Google Shape;3652;p1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53" name="Google Shape;3653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4" name="Google Shape;3654;p1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55" name="Google Shape;3655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56" name="Google Shape;3656;p1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7" name="Google Shape;3657;p189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8" name="Google Shape;3658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18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2" name="Google Shape;3662;p189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3" name="Google Shape;3663;p189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64" name="Google Shape;3664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18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66" name="Google Shape;3666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7" name="Google Shape;3667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Google Shape;3669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0" name="Google Shape;3670;p18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3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2" name="Google Shape;3672;p1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1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4" name="Google Shape;3674;p1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75" name="Google Shape;3675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6" name="Google Shape;3676;p1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77" name="Google Shape;3677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8" name="Google Shape;3678;p1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79" name="Google Shape;3679;p190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0" name="Google Shape;3680;p1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1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1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190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4" name="Google Shape;3684;p190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5" name="Google Shape;3685;p190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86" name="Google Shape;3686;p1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190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88" name="Google Shape;3688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9" name="Google Shape;3689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0" name="Google Shape;3690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1" name="Google Shape;3691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2" name="Google Shape;3692;p19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1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1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96" name="Google Shape;3696;p1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697" name="Google Shape;3697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8" name="Google Shape;3698;p1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9" name="Google Shape;3699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0" name="Google Shape;3700;p1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1" name="Google Shape;3701;p1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2" name="Google Shape;3702;p1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1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1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1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1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1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8" name="Google Shape;3708;p1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9" name="Google Shape;3709;p1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0" name="Google Shape;3710;p1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11" name="Google Shape;3711;p1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12" name="Google Shape;3712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Google Shape;3713;p1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4" name="Google Shape;3714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Google Shape;3715;p1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Google Shape;3716;p19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7" name="Google Shape;3717;p19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1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1" name="Google Shape;3721;p1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22" name="Google Shape;3722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3" name="Google Shape;3723;p1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24" name="Google Shape;3724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5" name="Google Shape;3725;p1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6" name="Google Shape;3726;p19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27" name="Google Shape;3727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192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3" name="Google Shape;3733;p192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4" name="Google Shape;3734;p192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5" name="Google Shape;3735;p192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36" name="Google Shape;3736;p192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37" name="Google Shape;3737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8" name="Google Shape;3738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9" name="Google Shape;3739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0" name="Google Shape;3740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Google Shape;3741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Google Shape;3742;p1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1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46" name="Google Shape;3746;p1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47" name="Google Shape;3747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8" name="Google Shape;3748;p1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49" name="Google Shape;3749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0" name="Google Shape;3750;p1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1" name="Google Shape;3751;p193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2" name="Google Shape;3752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193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8" name="Google Shape;3758;p193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59" name="Google Shape;3759;p193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0" name="Google Shape;3760;p19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61" name="Google Shape;3761;p193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62" name="Google Shape;3762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3" name="Google Shape;3763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4" name="Google Shape;3764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5" name="Google Shape;3765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6" name="Google Shape;3766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7" name="Google Shape;3767;p19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9" name="Google Shape;3769;p1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1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1" name="Google Shape;3771;p1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72" name="Google Shape;3772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3" name="Google Shape;3773;p1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74" name="Google Shape;3774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5" name="Google Shape;3775;p1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6" name="Google Shape;3776;p194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7" name="Google Shape;3777;p1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1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1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1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1" name="Google Shape;3781;p1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194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3" name="Google Shape;3783;p194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4" name="Google Shape;3784;p194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5" name="Google Shape;3785;p194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6" name="Google Shape;3786;p194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87" name="Google Shape;3787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8" name="Google Shape;3788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" name="Google Shape;3789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0" name="Google Shape;3790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1" name="Google Shape;3791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Google Shape;3792;p19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1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1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96" name="Google Shape;3796;p1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97" name="Google Shape;3797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8" name="Google Shape;3798;p1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9" name="Google Shape;3799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0" name="Google Shape;3800;p1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1" name="Google Shape;3801;p1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2" name="Google Shape;3802;p1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1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4" name="Google Shape;3804;p1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1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6" name="Google Shape;3806;p1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1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08" name="Google Shape;3808;p1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1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0" name="Google Shape;3810;p1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1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2" name="Google Shape;3812;p1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1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14" name="Google Shape;3814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5" name="Google Shape;3815;p1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6" name="Google Shape;3816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7" name="Google Shape;3817;p19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8" name="Google Shape;3818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Google Shape;3819;p19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0" name="Google Shape;3820;p19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1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4" name="Google Shape;3824;p1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25" name="Google Shape;3825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6" name="Google Shape;3826;p1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27" name="Google Shape;3827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8" name="Google Shape;3828;p1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9" name="Google Shape;3829;p196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0" name="Google Shape;3830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196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2" name="Google Shape;3832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196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4" name="Google Shape;3834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196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6" name="Google Shape;3836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196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38" name="Google Shape;3838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196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40" name="Google Shape;3840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196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42" name="Google Shape;3842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3" name="Google Shape;3843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4" name="Google Shape;3844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5" name="Google Shape;3845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Google Shape;3848;p1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1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2" name="Google Shape;3852;p1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53" name="Google Shape;3853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4" name="Google Shape;3854;p1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55" name="Google Shape;3855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6" name="Google Shape;3856;p1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7" name="Google Shape;3857;p197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58" name="Google Shape;3858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197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0" name="Google Shape;3860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197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2" name="Google Shape;3862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197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4" name="Google Shape;3864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197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6" name="Google Shape;3866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197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8" name="Google Shape;3868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197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70" name="Google Shape;3870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1" name="Google Shape;3871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2" name="Google Shape;3872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3" name="Google Shape;3873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4" name="Google Shape;3874;p19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p19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19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p1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1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0" name="Google Shape;3880;p1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881" name="Google Shape;3881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2" name="Google Shape;3882;p1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83" name="Google Shape;3883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4" name="Google Shape;3884;p1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5" name="Google Shape;3885;p198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6" name="Google Shape;3886;p1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Google Shape;3887;p198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88" name="Google Shape;3888;p1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8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0" name="Google Shape;3890;p1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8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2" name="Google Shape;3892;p1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198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4" name="Google Shape;3894;p1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198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96" name="Google Shape;3896;p1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198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898" name="Google Shape;3898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1" name="Google Shape;3901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19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19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p19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p1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07" name="Google Shape;3907;p1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08" name="Google Shape;3908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9" name="Google Shape;3909;p1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10" name="Google Shape;3910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1" name="Google Shape;3911;p1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2" name="Google Shape;3912;p1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1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4" name="Google Shape;3914;p1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1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6" name="Google Shape;3916;p1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1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18" name="Google Shape;3918;p1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1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0" name="Google Shape;3920;p1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1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2" name="Google Shape;3922;p1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1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4" name="Google Shape;3924;p1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1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6" name="Google Shape;3926;p1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1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28" name="Google Shape;3928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9" name="Google Shape;3929;p1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1" name="Google Shape;3931;p1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2" name="Google Shape;3932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3" name="Google Shape;3933;p1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4" name="Google Shape;3934;p19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5" name="Google Shape;3935;p19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0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38" name="Google Shape;3938;p20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39" name="Google Shape;3939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0" name="Google Shape;3940;p2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41" name="Google Shape;3941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2" name="Google Shape;3942;p20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3" name="Google Shape;3943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200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5" name="Google Shape;3945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200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7" name="Google Shape;3947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00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49" name="Google Shape;3949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00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1" name="Google Shape;3951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00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3" name="Google Shape;3953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200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5" name="Google Shape;3955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200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57" name="Google Shape;3957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200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59" name="Google Shape;3959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0" name="Google Shape;3960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2" name="Google Shape;3962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3" name="Google Shape;3963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4" name="Google Shape;3964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Google Shape;3965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Google Shape;3966;p20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Google Shape;3968;p20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69" name="Google Shape;3969;p20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970" name="Google Shape;3970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1" name="Google Shape;3971;p2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72" name="Google Shape;3972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3" name="Google Shape;3973;p20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4" name="Google Shape;3974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201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6" name="Google Shape;3976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201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8" name="Google Shape;3978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201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0" name="Google Shape;3980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201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2" name="Google Shape;3982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201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4" name="Google Shape;3984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201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6" name="Google Shape;3986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201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88" name="Google Shape;3988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201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990" name="Google Shape;3990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1" name="Google Shape;3991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2" name="Google Shape;3992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3" name="Google Shape;3993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4" name="Google Shape;3994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5" name="Google Shape;3995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6" name="Google Shape;3996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7" name="Google Shape;3997;p20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20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0" name="Google Shape;4000;p20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001" name="Google Shape;4001;p2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2" name="Google Shape;4002;p20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03" name="Google Shape;4003;p2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04" name="Google Shape;4004;p20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5" name="Google Shape;4005;p2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202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7" name="Google Shape;4007;p2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202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09" name="Google Shape;4009;p2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202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1" name="Google Shape;4011;p2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202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3" name="Google Shape;4013;p2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202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5" name="Google Shape;4015;p2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202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7" name="Google Shape;4017;p2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202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19" name="Google Shape;4019;p2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202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21" name="Google Shape;4021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2" name="Google Shape;4022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3" name="Google Shape;4023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4" name="Google Shape;4024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5" name="Google Shape;4025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6" name="Google Shape;4026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7" name="Google Shape;4027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p20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2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4031" name="Google Shape;4031;p2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32" name="Google Shape;4032;p2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4" name="Google Shape;4034;p20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035" name="Google Shape;4035;p204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36" name="Google Shape;4036;p20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7" name="Google Shape;4037;p20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38" name="Google Shape;403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9" name="Google Shape;4039;p20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40" name="Google Shape;4040;p20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2" name="Google Shape;4042;p20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43" name="Google Shape;4043;p20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4" name="Google Shape;4044;p205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45" name="Google Shape;4045;p20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046" name="Google Shape;4046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Google Shape;4048;p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9" name="Google Shape;4049;p2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2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2" name="Google Shape;4052;p2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3" name="Google Shape;4053;p20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054" name="Google Shape;4054;p20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 txBox="1">
            <a:spLocks noGrp="1"/>
          </p:cNvSpPr>
          <p:nvPr>
            <p:ph type="subTitle" idx="7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58" name="Google Shape;35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63" name="Google Shape;36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" name="Google Shape;452;p2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6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26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6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8" name="Google Shape;468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Google Shape;496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Google Shape;498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5" name="Google Shape;515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7" name="Google Shape;517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Google Shape;536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</a:t>
            </a:r>
            <a:r>
              <a:rPr lang="en" sz="600"/>
              <a:t>20</a:t>
            </a:r>
            <a:r>
              <a:rPr lang="en" sz="600">
                <a:solidFill>
                  <a:srgbClr val="000000"/>
                </a:solidFill>
              </a:rPr>
              <a:t>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2" name="Google Shape;572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4" name="Google Shape;574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6" name="Google Shape;616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8" name="Google Shape;618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0" name="Google Shape;640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0" name="Google Shape;660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2" name="Google Shape;662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0" name="Google Shape;710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7" name="Google Shape;737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6" name="Google Shape;816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8" name="Google Shape;818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1" name="Google Shape;871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3" name="Google Shape;873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18" name="Google Shape;1018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9" name="Google Shape;10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4" name="Google Shape;1024;p5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26" name="Google Shape;1026;p5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27" name="Google Shape;102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8" name="Google Shape;1028;p5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5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5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31" name="Google Shape;10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4" name="Google Shape;1034;p5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5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36" name="Google Shape;10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37" name="Google Shape;1037;p5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5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5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40" name="Google Shape;10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5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4" name="Google Shape;1044;p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6" name="Google Shape;10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7" name="Google Shape;1047;p56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56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9" name="Google Shape;1049;p56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050" name="Google Shape;10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5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6" name="Google Shape;10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8" name="Google Shape;1058;p57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61" name="Google Shape;1061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5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6" name="Google Shape;1066;p5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7" name="Google Shape;1067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5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59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2" name="Google Shape;1072;p5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076" name="Google Shape;1076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7" name="Google Shape;1077;p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8" name="Google Shape;1078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9" name="Google Shape;1079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0" name="Google Shape;1080;p60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61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5" name="Google Shape;1085;p61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61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7" name="Google Shape;1087;p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8" name="Google Shape;1088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0" name="Google Shape;1090;p61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6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94" name="Google Shape;1094;p6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6" name="Google Shape;1096;p6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6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6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2" name="Google Shape;1102;p6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3" name="Google Shape;1103;p6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04" name="Google Shape;110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3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6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9" name="Google Shape;11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64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1" name="Google Shape;1111;p6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2" name="Google Shape;1112;p6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4" name="Google Shape;1114;p6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6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64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6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0" name="Google Shape;1120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1" name="Google Shape;1121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2" name="Google Shape;1122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3" name="Google Shape;1123;p65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124" name="Google Shape;1124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65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6" name="Google Shape;1126;p6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6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0" name="Google Shape;11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6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2" name="Google Shape;1132;p66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66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5" name="Google Shape;1135;p6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36" name="Google Shape;1136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67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6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0" name="Google Shape;1140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1" name="Google Shape;1141;p6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42" name="Google Shape;1142;p67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67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4" name="Google Shape;1144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5" name="Google Shape;1145;p6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46" name="Google Shape;114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Google Shape;1148;p6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0" name="Google Shape;1150;p6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2" name="Google Shape;115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8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5" name="Google Shape;1155;p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Google Shape;1156;p6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7" name="Google Shape;1157;p68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9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60" name="Google Shape;1160;p6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61" name="Google Shape;1161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62" name="Google Shape;1162;p6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6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4" name="Google Shape;1164;p69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65" name="Google Shape;1165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6" name="Google Shape;1166;p69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6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7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71" name="Google Shape;1171;p7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72" name="Google Shape;1172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7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4" name="Google Shape;1174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7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176" name="Google Shape;1176;p7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7" name="Google Shape;1177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8" name="Google Shape;1178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7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0" name="Google Shape;1180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1" name="Google Shape;1181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2" name="Google Shape;1182;p7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3" name="Google Shape;1183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4" name="Google Shape;1184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7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6" name="Google Shape;1186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7" name="Google Shape;1187;p7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70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7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7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7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70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70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70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7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99" name="Google Shape;1199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0" name="Google Shape;1200;p7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01" name="Google Shape;1201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2" name="Google Shape;1202;p7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03" name="Google Shape;1203;p7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4" name="Google Shape;1204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5" name="Google Shape;1205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7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7" name="Google Shape;1207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9" name="Google Shape;1209;p7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0" name="Google Shape;1210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3" name="Google Shape;121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5" name="Google Shape;1215;p71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7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7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71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71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71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22" name="Google Shape;1222;p7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3" name="Google Shape;1223;p7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7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71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7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31" name="Google Shape;1231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2" name="Google Shape;1232;p7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3" name="Google Shape;1233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4" name="Google Shape;1234;p7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35" name="Google Shape;1235;p7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6" name="Google Shape;1236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7" name="Google Shape;1237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8" name="Google Shape;1238;p72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39" name="Google Shape;1239;p7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0" name="Google Shape;1240;p7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1" name="Google Shape;1241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2" name="Google Shape;1242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7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4" name="Google Shape;1244;p7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5" name="Google Shape;1245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6" name="Google Shape;1246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7" name="Google Shape;1247;p7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8" name="Google Shape;1248;p7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9" name="Google Shape;1249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0" name="Google Shape;1250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" name="Google Shape;1251;p7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7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3" name="Google Shape;1253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4" name="Google Shape;1254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5" name="Google Shape;1255;p7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6" name="Google Shape;1256;p7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7" name="Google Shape;1257;p7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8" name="Google Shape;1258;p7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72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72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72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72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3" name="Google Shape;1263;p72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7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68" name="Google Shape;1268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9" name="Google Shape;1269;p7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70" name="Google Shape;1270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1" name="Google Shape;1271;p7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72" name="Google Shape;1272;p7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3" name="Google Shape;1273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4" name="Google Shape;1274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5" name="Google Shape;1275;p73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76" name="Google Shape;1276;p7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7" name="Google Shape;1277;p7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8" name="Google Shape;1278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9" name="Google Shape;1279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0" name="Google Shape;1280;p7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1" name="Google Shape;1281;p7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2" name="Google Shape;1282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3" name="Google Shape;1283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7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5" name="Google Shape;1285;p7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6" name="Google Shape;1286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7" name="Google Shape;1287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7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9" name="Google Shape;1289;p7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0" name="Google Shape;1290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1" name="Google Shape;1291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2" name="Google Shape;1292;p7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3" name="Google Shape;1293;p7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4" name="Google Shape;1294;p7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5" name="Google Shape;1295;p7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6" name="Google Shape;1296;p73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73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8" name="Google Shape;1298;p73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73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73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04" name="Google Shape;1304;p7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05" name="Google Shape;1305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7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7" name="Google Shape;130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8" name="Google Shape;1308;p7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309" name="Google Shape;1309;p7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10" name="Google Shape;131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1" name="Google Shape;131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7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7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7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5" name="Google Shape;131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6" name="Google Shape;131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7" name="Google Shape;1317;p74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18" name="Google Shape;1318;p7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9" name="Google Shape;1319;p7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20" name="Google Shape;132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1" name="Google Shape;132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7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3" name="Google Shape;1323;p7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7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5" name="Google Shape;132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6" name="Google Shape;132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74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28" name="Google Shape;1328;p7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9" name="Google Shape;1329;p7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30" name="Google Shape;133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1" name="Google Shape;133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74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4" name="Google Shape;1334;p7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5" name="Google Shape;1335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6" name="Google Shape;1336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7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7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7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40" name="Google Shape;1340;p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1" name="Google Shape;1341;p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7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7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46" name="Google Shape;1346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7" name="Google Shape;1347;p7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8" name="Google Shape;1348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9" name="Google Shape;1349;p7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7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7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52" name="Google Shape;135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3" name="Google Shape;135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75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55" name="Google Shape;1355;p7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7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7" name="Google Shape;135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8" name="Google Shape;135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9" name="Google Shape;1359;p75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7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1" name="Google Shape;1361;p7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62" name="Google Shape;136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3" name="Google Shape;136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" name="Google Shape;1364;p75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6" name="Google Shape;1366;p7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7" name="Google Shape;136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8" name="Google Shape;136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75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0" name="Google Shape;1370;p7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7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72" name="Google Shape;137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3" name="Google Shape;137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4" name="Google Shape;1374;p75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7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6" name="Google Shape;1376;p7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7" name="Google Shape;137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8" name="Google Shape;137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75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7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1" name="Google Shape;1381;p7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82" name="Google Shape;138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3" name="Google Shape;138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4" name="Google Shape;1384;p75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7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6" name="Google Shape;1386;p7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7" name="Google Shape;1387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75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7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2" name="Google Shape;1392;p7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93" name="Google Shape;139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4" name="Google Shape;1394;p7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95" name="Google Shape;1395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6" name="Google Shape;1396;p7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97" name="Google Shape;1397;p7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8" name="Google Shape;1398;p7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9" name="Google Shape;139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1" name="Google Shape;1401;p76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7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3" name="Google Shape;1403;p7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4" name="Google Shape;140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6" name="Google Shape;1406;p76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7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8" name="Google Shape;1408;p7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9" name="Google Shape;140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1" name="Google Shape;1411;p76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7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3" name="Google Shape;1413;p7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4" name="Google Shape;141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6" name="Google Shape;1416;p76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7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8" name="Google Shape;1418;p7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9" name="Google Shape;141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" name="Google Shape;1421;p76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7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" name="Google Shape;1423;p7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4" name="Google Shape;142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6" name="Google Shape;1426;p76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8" name="Google Shape;1428;p7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9" name="Google Shape;1429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7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2" name="Google Shape;1432;p7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3" name="Google Shape;1433;p7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4" name="Google Shape;143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5" name="Google Shape;143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7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7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7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0" name="Google Shape;1440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1" name="Google Shape;1441;p7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2" name="Google Shape;1442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3" name="Google Shape;1443;p7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4" name="Google Shape;1444;p7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45" name="Google Shape;1445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6" name="Google Shape;1446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7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77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49" name="Google Shape;1449;p7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1450" name="Google Shape;145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1" name="Google Shape;1451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2" name="Google Shape;1452;p7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77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54" name="Google Shape;1454;p7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55" name="Google Shape;1455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6" name="Google Shape;1456;p7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7" name="Google Shape;1457;p7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77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Google Shape;1460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7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7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7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64" name="Google Shape;1464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7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6" name="Google Shape;146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7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68" name="Google Shape;1468;p7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9" name="Google Shape;1469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1" name="Google Shape;1471;p78"/>
          <p:cNvSpPr txBox="1">
            <a:spLocks noGrp="1"/>
          </p:cNvSpPr>
          <p:nvPr>
            <p:ph type="subTitle" idx="3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78"/>
          <p:cNvSpPr txBox="1">
            <a:spLocks noGrp="1"/>
          </p:cNvSpPr>
          <p:nvPr>
            <p:ph type="subTitle" idx="4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7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4" name="Google Shape;1474;p7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75" name="Google Shape;1475;p7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6" name="Google Shape;1476;p7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78"/>
          <p:cNvSpPr txBox="1">
            <a:spLocks noGrp="1"/>
          </p:cNvSpPr>
          <p:nvPr>
            <p:ph type="subTitle" idx="5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78"/>
          <p:cNvSpPr txBox="1">
            <a:spLocks noGrp="1"/>
          </p:cNvSpPr>
          <p:nvPr>
            <p:ph type="subTitle" idx="6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7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7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82" name="Google Shape;1482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3" name="Google Shape;1483;p7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4" name="Google Shape;1484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5" name="Google Shape;1485;p7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7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7" name="Google Shape;1487;p7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7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7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7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7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2" name="Google Shape;1492;p7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3" name="Google Shape;1493;p7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7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7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7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7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8" name="Google Shape;1498;p7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9" name="Google Shape;1499;p7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7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79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79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9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79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79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8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8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8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10" name="Google Shape;1510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1" name="Google Shape;1511;p8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2" name="Google Shape;1512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3" name="Google Shape;1513;p8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4" name="Google Shape;1514;p8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5" name="Google Shape;1515;p8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8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21" name="Google Shape;1521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8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8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8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8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29" name="Google Shape;1529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0" name="Google Shape;1530;p8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31" name="Google Shape;1531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8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8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8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8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8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39" name="Google Shape;1539;p8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40" name="Google Shape;1540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8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8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8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48" name="Google Shape;154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9" name="Google Shape;1549;p8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0" name="Google Shape;155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1" name="Google Shape;1551;p8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82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3" name="Google Shape;1553;p8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82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7" name="Google Shape;1557;p82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58" name="Google Shape;1558;p82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8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8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7" name="Google Shape;1567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8" name="Google Shape;1568;p8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9" name="Google Shape;156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0" name="Google Shape;1570;p8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83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83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6" name="Google Shape;1576;p83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83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78" name="Google Shape;1578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8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8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8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86" name="Google Shape;1586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7" name="Google Shape;1587;p8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8" name="Google Shape;1588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9" name="Google Shape;1589;p8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0" name="Google Shape;1590;p8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1" name="Google Shape;1591;p8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8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8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8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8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8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7" name="Google Shape;1597;p8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8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599" name="Google Shape;1599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8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8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8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07" name="Google Shape;1607;p8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08" name="Google Shape;160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9" name="Google Shape;1609;p8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0" name="Google Shape;1610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1" name="Google Shape;1611;p8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2" name="Google Shape;1612;p8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3" name="Google Shape;1613;p8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8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8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8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7" name="Google Shape;1617;p8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8" name="Google Shape;1618;p8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19" name="Google Shape;1619;p8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8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21" name="Google Shape;1621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8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8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9" name="Google Shape;1629;p8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30" name="Google Shape;163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1" name="Google Shape;1631;p8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32" name="Google Shape;1632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3" name="Google Shape;1633;p8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4" name="Google Shape;1634;p86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5" name="Google Shape;1635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86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86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86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86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43" name="Google Shape;1643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8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8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1" name="Google Shape;1651;p8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52" name="Google Shape;1652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3" name="Google Shape;1653;p8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4" name="Google Shape;1654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5" name="Google Shape;1655;p8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87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87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87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87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63" name="Google Shape;1663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87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65" name="Google Shape;1665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8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8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8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74" name="Google Shape;1674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5" name="Google Shape;1675;p8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76" name="Google Shape;1676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7" name="Google Shape;1677;p8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8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79" name="Google Shape;1679;p8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8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1" name="Google Shape;1681;p8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8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3" name="Google Shape;1683;p8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4" name="Google Shape;1684;p8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8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6" name="Google Shape;1686;p8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7" name="Google Shape;1687;p8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8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689" name="Google Shape;1689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8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8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8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8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8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699" name="Google Shape;169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0" name="Google Shape;1700;p8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1" name="Google Shape;170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2" name="Google Shape;1702;p8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3" name="Google Shape;1703;p8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8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8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6" name="Google Shape;1706;p8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8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8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8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0" name="Google Shape;1710;p8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1" name="Google Shape;1711;p8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8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13" name="Google Shape;1713;p8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14" name="Google Shape;1714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8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9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9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3" name="Google Shape;1723;p9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24" name="Google Shape;1724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5" name="Google Shape;1725;p9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26" name="Google Shape;172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7" name="Google Shape;1727;p9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9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9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9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9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p9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9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0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5" name="Google Shape;1735;p90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6" name="Google Shape;1736;p90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7" name="Google Shape;1737;p90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8" name="Google Shape;1738;p90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39" name="Google Shape;1739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9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9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9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49" name="Google Shape;174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0" name="Google Shape;1750;p9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51" name="Google Shape;175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2" name="Google Shape;1752;p9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3" name="Google Shape;1753;p91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54" name="Google Shape;1754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91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91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91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9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91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64" name="Google Shape;1764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Google Shape;1768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Google Shape;1769;p9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9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9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9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774" name="Google Shape;177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5" name="Google Shape;1775;p9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6" name="Google Shape;177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7" name="Google Shape;1777;p9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8" name="Google Shape;1778;p9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9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9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1" name="Google Shape;1781;p9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9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3" name="Google Shape;1783;p9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9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5" name="Google Shape;1785;p9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9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7" name="Google Shape;1787;p9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9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9" name="Google Shape;1789;p9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9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791" name="Google Shape;1791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9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9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9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9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9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9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02" name="Google Shape;1802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3" name="Google Shape;1803;p9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04" name="Google Shape;1804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5" name="Google Shape;1805;p9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6" name="Google Shape;1806;p9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7" name="Google Shape;1807;p9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9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09" name="Google Shape;1809;p9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9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1" name="Google Shape;1811;p9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9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3" name="Google Shape;1813;p9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9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5" name="Google Shape;1815;p9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9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7" name="Google Shape;1817;p9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9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19" name="Google Shape;1819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2" name="Google Shape;1822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9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9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9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29" name="Google Shape;1829;p9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30" name="Google Shape;1830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1" name="Google Shape;1831;p9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32" name="Google Shape;1832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3" name="Google Shape;1833;p9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94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9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94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9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94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9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94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9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94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9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94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9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94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47" name="Google Shape;1847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9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9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9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57" name="Google Shape;1857;p9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58" name="Google Shape;1858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9" name="Google Shape;1859;p9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0" name="Google Shape;1860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1" name="Google Shape;1861;p9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2" name="Google Shape;1862;p95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95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5" name="Google Shape;1865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95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95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69" name="Google Shape;1869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95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95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73" name="Google Shape;1873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95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875" name="Google Shape;1875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7" name="Google Shape;1877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Google Shape;1878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9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9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9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4" name="Google Shape;1884;p9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85" name="Google Shape;1885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6" name="Google Shape;1886;p9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87" name="Google Shape;1887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8" name="Google Shape;1888;p9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9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9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1" name="Google Shape;1891;p9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9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9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9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5" name="Google Shape;1895;p9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9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9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9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99" name="Google Shape;1899;p9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9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1" name="Google Shape;1901;p9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9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03" name="Google Shape;1903;p9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9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05" name="Google Shape;1905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6" name="Google Shape;1906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9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9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9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15" name="Google Shape;1915;p9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16" name="Google Shape;191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7" name="Google Shape;1917;p9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8" name="Google Shape;1918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9" name="Google Shape;1919;p9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0" name="Google Shape;1920;p9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9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2" name="Google Shape;1922;p9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9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4" name="Google Shape;1924;p9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9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6" name="Google Shape;1926;p9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9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28" name="Google Shape;1928;p9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9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0" name="Google Shape;1930;p9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9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2" name="Google Shape;1932;p9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9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9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9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36" name="Google Shape;1936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9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9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9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47" name="Google Shape;1947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8" name="Google Shape;1948;p9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49" name="Google Shape;1949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0" name="Google Shape;1950;p9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1" name="Google Shape;1951;p9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98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3" name="Google Shape;1953;p9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98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5" name="Google Shape;1955;p9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98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7" name="Google Shape;1957;p9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98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59" name="Google Shape;1959;p9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98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1" name="Google Shape;1961;p9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98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9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98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65" name="Google Shape;1965;p9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98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67" name="Google Shape;1967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9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9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9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978" name="Google Shape;197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9" name="Google Shape;1979;p9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80" name="Google Shape;1980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1" name="Google Shape;1981;p9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2" name="Google Shape;1982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99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4" name="Google Shape;1984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99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6" name="Google Shape;1986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99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88" name="Google Shape;1988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99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0" name="Google Shape;1990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99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2" name="Google Shape;1992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99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99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96" name="Google Shape;1996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99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98" name="Google Shape;1998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9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10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100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10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0" name="Google Shape;2010;p10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011" name="Google Shape;20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10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13" name="Google Shape;2013;p10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10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10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7" name="Google Shape;2017;p10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8" name="Google Shape;2018;p10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19" name="Google Shape;20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9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136.xml"/><Relationship Id="rId42" Type="http://schemas.openxmlformats.org/officeDocument/2006/relationships/slideLayout" Target="../slideLayouts/slideLayout144.xml"/><Relationship Id="rId47" Type="http://schemas.openxmlformats.org/officeDocument/2006/relationships/slideLayout" Target="../slideLayouts/slideLayout149.xml"/><Relationship Id="rId50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142.xml"/><Relationship Id="rId45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36" Type="http://schemas.openxmlformats.org/officeDocument/2006/relationships/slideLayout" Target="../slideLayouts/slideLayout138.xml"/><Relationship Id="rId4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4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37.xml"/><Relationship Id="rId43" Type="http://schemas.openxmlformats.org/officeDocument/2006/relationships/slideLayout" Target="../slideLayouts/slideLayout145.xml"/><Relationship Id="rId48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10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38" Type="http://schemas.openxmlformats.org/officeDocument/2006/relationships/slideLayout" Target="../slideLayouts/slideLayout140.xml"/><Relationship Id="rId4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26" Type="http://schemas.openxmlformats.org/officeDocument/2006/relationships/slideLayout" Target="../slideLayouts/slideLayout178.xml"/><Relationship Id="rId39" Type="http://schemas.openxmlformats.org/officeDocument/2006/relationships/slideLayout" Target="../slideLayouts/slideLayout191.xml"/><Relationship Id="rId21" Type="http://schemas.openxmlformats.org/officeDocument/2006/relationships/slideLayout" Target="../slideLayouts/slideLayout173.xml"/><Relationship Id="rId34" Type="http://schemas.openxmlformats.org/officeDocument/2006/relationships/slideLayout" Target="../slideLayouts/slideLayout186.xml"/><Relationship Id="rId42" Type="http://schemas.openxmlformats.org/officeDocument/2006/relationships/slideLayout" Target="../slideLayouts/slideLayout194.xml"/><Relationship Id="rId47" Type="http://schemas.openxmlformats.org/officeDocument/2006/relationships/slideLayout" Target="../slideLayouts/slideLayout199.xml"/><Relationship Id="rId50" Type="http://schemas.openxmlformats.org/officeDocument/2006/relationships/slideLayout" Target="../slideLayouts/slideLayout202.xml"/><Relationship Id="rId7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9" Type="http://schemas.openxmlformats.org/officeDocument/2006/relationships/slideLayout" Target="../slideLayouts/slideLayout181.xml"/><Relationship Id="rId11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76.xml"/><Relationship Id="rId32" Type="http://schemas.openxmlformats.org/officeDocument/2006/relationships/slideLayout" Target="../slideLayouts/slideLayout184.xml"/><Relationship Id="rId37" Type="http://schemas.openxmlformats.org/officeDocument/2006/relationships/slideLayout" Target="../slideLayouts/slideLayout189.xml"/><Relationship Id="rId40" Type="http://schemas.openxmlformats.org/officeDocument/2006/relationships/slideLayout" Target="../slideLayouts/slideLayout192.xml"/><Relationship Id="rId45" Type="http://schemas.openxmlformats.org/officeDocument/2006/relationships/slideLayout" Target="../slideLayouts/slideLayout197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23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80.xml"/><Relationship Id="rId36" Type="http://schemas.openxmlformats.org/officeDocument/2006/relationships/slideLayout" Target="../slideLayouts/slideLayout188.xml"/><Relationship Id="rId49" Type="http://schemas.openxmlformats.org/officeDocument/2006/relationships/slideLayout" Target="../slideLayouts/slideLayout201.xml"/><Relationship Id="rId10" Type="http://schemas.openxmlformats.org/officeDocument/2006/relationships/slideLayout" Target="../slideLayouts/slideLayout162.xml"/><Relationship Id="rId19" Type="http://schemas.openxmlformats.org/officeDocument/2006/relationships/slideLayout" Target="../slideLayouts/slideLayout171.xml"/><Relationship Id="rId31" Type="http://schemas.openxmlformats.org/officeDocument/2006/relationships/slideLayout" Target="../slideLayouts/slideLayout183.xml"/><Relationship Id="rId44" Type="http://schemas.openxmlformats.org/officeDocument/2006/relationships/slideLayout" Target="../slideLayouts/slideLayout196.xml"/><Relationship Id="rId52" Type="http://schemas.openxmlformats.org/officeDocument/2006/relationships/theme" Target="../theme/theme4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Relationship Id="rId22" Type="http://schemas.openxmlformats.org/officeDocument/2006/relationships/slideLayout" Target="../slideLayouts/slideLayout174.xml"/><Relationship Id="rId27" Type="http://schemas.openxmlformats.org/officeDocument/2006/relationships/slideLayout" Target="../slideLayouts/slideLayout179.xml"/><Relationship Id="rId30" Type="http://schemas.openxmlformats.org/officeDocument/2006/relationships/slideLayout" Target="../slideLayouts/slideLayout182.xml"/><Relationship Id="rId35" Type="http://schemas.openxmlformats.org/officeDocument/2006/relationships/slideLayout" Target="../slideLayouts/slideLayout187.xml"/><Relationship Id="rId43" Type="http://schemas.openxmlformats.org/officeDocument/2006/relationships/slideLayout" Target="../slideLayouts/slideLayout195.xml"/><Relationship Id="rId48" Type="http://schemas.openxmlformats.org/officeDocument/2006/relationships/slideLayout" Target="../slideLayouts/slideLayout200.xml"/><Relationship Id="rId8" Type="http://schemas.openxmlformats.org/officeDocument/2006/relationships/slideLayout" Target="../slideLayouts/slideLayout160.xml"/><Relationship Id="rId51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5" Type="http://schemas.openxmlformats.org/officeDocument/2006/relationships/slideLayout" Target="../slideLayouts/slideLayout177.xml"/><Relationship Id="rId33" Type="http://schemas.openxmlformats.org/officeDocument/2006/relationships/slideLayout" Target="../slideLayouts/slideLayout185.xml"/><Relationship Id="rId38" Type="http://schemas.openxmlformats.org/officeDocument/2006/relationships/slideLayout" Target="../slideLayouts/slideLayout190.xml"/><Relationship Id="rId46" Type="http://schemas.openxmlformats.org/officeDocument/2006/relationships/slideLayout" Target="../slideLayouts/slideLayout198.xml"/><Relationship Id="rId20" Type="http://schemas.openxmlformats.org/officeDocument/2006/relationships/slideLayout" Target="../slideLayouts/slideLayout172.xml"/><Relationship Id="rId41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791" r:id="rId42"/>
    <p:sldLayoutId id="2147483792" r:id="rId43"/>
    <p:sldLayoutId id="2147483793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1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842" r:id="rId43"/>
    <p:sldLayoutId id="2147483843" r:id="rId44"/>
    <p:sldLayoutId id="2147483844" r:id="rId45"/>
    <p:sldLayoutId id="2147483845" r:id="rId46"/>
    <p:sldLayoutId id="2147483846" r:id="rId47"/>
    <p:sldLayoutId id="2147483847" r:id="rId48"/>
    <p:sldLayoutId id="2147483848" r:id="rId49"/>
    <p:sldLayoutId id="2147483849" r:id="rId50"/>
    <p:sldLayoutId id="2147483850" r:id="rId5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cloudsecurityalliance.org/" TargetMode="External"/><Relationship Id="rId7" Type="http://schemas.openxmlformats.org/officeDocument/2006/relationships/hyperlink" Target="https://www.wicys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38.png"/><Relationship Id="rId5" Type="http://schemas.openxmlformats.org/officeDocument/2006/relationships/hyperlink" Target="https://www.fsisac.com/" TargetMode="Externa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Relationship Id="rId4" Type="http://schemas.openxmlformats.org/officeDocument/2006/relationships/hyperlink" Target="https://www.cyberseek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9" name="Google Shape;4059;p208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spcFirstLastPara="1" wrap="square" lIns="0" tIns="9125" rIns="118870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Prep Day 1</a:t>
            </a:r>
            <a:endParaRPr/>
          </a:p>
        </p:txBody>
      </p:sp>
      <p:sp>
        <p:nvSpPr>
          <p:cNvPr id="4060" name="Google Shape;4060;p208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spcFirstLastPara="1" wrap="square" lIns="2880350" tIns="0" rIns="457200" bIns="4572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Career Prep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6" name="Google Shape;4356;p2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1" name="Google Shape;4361;p21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Networking</a:t>
            </a:r>
            <a:endParaRPr/>
          </a:p>
        </p:txBody>
      </p:sp>
      <p:sp>
        <p:nvSpPr>
          <p:cNvPr id="4362" name="Google Shape;4362;p2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363" name="Google Shape;4363;p21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8" name="Google Shape;4368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9" name="Google Shape;4369;p219"/>
          <p:cNvSpPr txBox="1"/>
          <p:nvPr/>
        </p:nvSpPr>
        <p:spPr>
          <a:xfrm>
            <a:off x="3634375" y="1303425"/>
            <a:ext cx="5404500" cy="29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While growing each year, the cybersecurity community is considered a tight-knit, highly connected group of professionals.</a:t>
            </a: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0" name="Google Shape;4370;p2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12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5" name="Google Shape;4375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68601" cy="51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76" name="Google Shape;4376;p220"/>
          <p:cNvSpPr/>
          <p:nvPr/>
        </p:nvSpPr>
        <p:spPr>
          <a:xfrm>
            <a:off x="-12300" y="3153350"/>
            <a:ext cx="9168600" cy="2004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FFFFFF">
                  <a:alpha val="0"/>
                </a:srgbClr>
              </a:gs>
              <a:gs pos="58999">
                <a:srgbClr val="F3AB82"/>
              </a:gs>
              <a:gs pos="100000">
                <a:srgbClr val="E6773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7" name="Google Shape;4377;p220"/>
          <p:cNvGrpSpPr/>
          <p:nvPr/>
        </p:nvGrpSpPr>
        <p:grpSpPr>
          <a:xfrm>
            <a:off x="228581" y="2183303"/>
            <a:ext cx="533372" cy="533480"/>
            <a:chOff x="457200" y="1378813"/>
            <a:chExt cx="695400" cy="695450"/>
          </a:xfrm>
        </p:grpSpPr>
        <p:sp>
          <p:nvSpPr>
            <p:cNvPr id="4378" name="Google Shape;4378;p2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E67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79" name="Google Shape;4379;p2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E67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80" name="Google Shape;4380;p220"/>
          <p:cNvSpPr/>
          <p:nvPr/>
        </p:nvSpPr>
        <p:spPr>
          <a:xfrm flipH="1">
            <a:off x="495650" y="2775975"/>
            <a:ext cx="2670000" cy="2075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1" name="Google Shape;4381;p220"/>
          <p:cNvSpPr txBox="1">
            <a:spLocks noGrp="1"/>
          </p:cNvSpPr>
          <p:nvPr>
            <p:ph type="subTitle" idx="3"/>
          </p:nvPr>
        </p:nvSpPr>
        <p:spPr>
          <a:xfrm>
            <a:off x="495675" y="2776025"/>
            <a:ext cx="2578200" cy="1925400"/>
          </a:xfrm>
          <a:prstGeom prst="rect">
            <a:avLst/>
          </a:prstGeom>
        </p:spPr>
        <p:txBody>
          <a:bodyPr spcFirstLastPara="1" wrap="square" lIns="182875" tIns="137150" rIns="0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Through connections, you can meet other industry professionals, many of whom are actively hiring.</a:t>
            </a:r>
            <a:endParaRPr sz="1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Hiring managers often circumvent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the traditional job posting process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and hire from personal recommendations.</a:t>
            </a:r>
            <a:endParaRPr sz="1100"/>
          </a:p>
        </p:txBody>
      </p:sp>
      <p:sp>
        <p:nvSpPr>
          <p:cNvPr id="4382" name="Google Shape;4382;p2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Networking</a:t>
            </a:r>
            <a:endParaRPr/>
          </a:p>
        </p:txBody>
      </p:sp>
      <p:sp>
        <p:nvSpPr>
          <p:cNvPr id="4383" name="Google Shape;4383;p2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775500" cy="927900"/>
          </a:xfrm>
          <a:prstGeom prst="rect">
            <a:avLst/>
          </a:prstGeom>
        </p:spPr>
        <p:txBody>
          <a:bodyPr spcFirstLastPara="1" wrap="square" lIns="45720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Establishing connections and building your network can help with the following:</a:t>
            </a:r>
            <a:endParaRPr sz="1700"/>
          </a:p>
        </p:txBody>
      </p:sp>
      <p:sp>
        <p:nvSpPr>
          <p:cNvPr id="4384" name="Google Shape;4384;p2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4385" name="Google Shape;4385;p220"/>
          <p:cNvCxnSpPr/>
          <p:nvPr/>
        </p:nvCxnSpPr>
        <p:spPr>
          <a:xfrm>
            <a:off x="274375" y="640080"/>
            <a:ext cx="339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86" name="Google Shape;4386;p220"/>
          <p:cNvGrpSpPr/>
          <p:nvPr/>
        </p:nvGrpSpPr>
        <p:grpSpPr>
          <a:xfrm>
            <a:off x="3221781" y="2183303"/>
            <a:ext cx="533372" cy="533480"/>
            <a:chOff x="457200" y="1378813"/>
            <a:chExt cx="695400" cy="695450"/>
          </a:xfrm>
        </p:grpSpPr>
        <p:sp>
          <p:nvSpPr>
            <p:cNvPr id="4387" name="Google Shape;4387;p2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E67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8" name="Google Shape;4388;p2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E67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89" name="Google Shape;4389;p220"/>
          <p:cNvSpPr/>
          <p:nvPr/>
        </p:nvSpPr>
        <p:spPr>
          <a:xfrm flipH="1">
            <a:off x="3488975" y="2775975"/>
            <a:ext cx="2425200" cy="2075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0" name="Google Shape;4390;p220"/>
          <p:cNvSpPr txBox="1">
            <a:spLocks noGrp="1"/>
          </p:cNvSpPr>
          <p:nvPr>
            <p:ph type="subTitle" idx="3"/>
          </p:nvPr>
        </p:nvSpPr>
        <p:spPr>
          <a:xfrm>
            <a:off x="3488875" y="2776025"/>
            <a:ext cx="2341500" cy="1925400"/>
          </a:xfrm>
          <a:prstGeom prst="rect">
            <a:avLst/>
          </a:prstGeom>
        </p:spPr>
        <p:txBody>
          <a:bodyPr spcFirstLastPara="1" wrap="square" lIns="182875" tIns="137150" rIns="0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Networking can provide resources for specific cyber domains.</a:t>
            </a:r>
            <a:endParaRPr sz="1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For example, if you need to find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a mobile forensic specialist and have a large network, it's likely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that your network contains the specialist you need.</a:t>
            </a:r>
            <a:endParaRPr sz="1100">
              <a:solidFill>
                <a:schemeClr val="dk1"/>
              </a:solidFill>
            </a:endParaRPr>
          </a:p>
        </p:txBody>
      </p:sp>
      <p:grpSp>
        <p:nvGrpSpPr>
          <p:cNvPr id="4391" name="Google Shape;4391;p220"/>
          <p:cNvGrpSpPr/>
          <p:nvPr/>
        </p:nvGrpSpPr>
        <p:grpSpPr>
          <a:xfrm>
            <a:off x="5914181" y="2183303"/>
            <a:ext cx="533372" cy="533480"/>
            <a:chOff x="457200" y="1378813"/>
            <a:chExt cx="695400" cy="695450"/>
          </a:xfrm>
        </p:grpSpPr>
        <p:sp>
          <p:nvSpPr>
            <p:cNvPr id="4392" name="Google Shape;4392;p2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E67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3" name="Google Shape;4393;p22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E677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94" name="Google Shape;4394;p220"/>
          <p:cNvSpPr/>
          <p:nvPr/>
        </p:nvSpPr>
        <p:spPr>
          <a:xfrm flipH="1">
            <a:off x="6181450" y="2775975"/>
            <a:ext cx="2670000" cy="2075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5" name="Google Shape;4395;p220"/>
          <p:cNvSpPr txBox="1">
            <a:spLocks noGrp="1"/>
          </p:cNvSpPr>
          <p:nvPr>
            <p:ph type="subTitle" idx="3"/>
          </p:nvPr>
        </p:nvSpPr>
        <p:spPr>
          <a:xfrm>
            <a:off x="6181275" y="2776025"/>
            <a:ext cx="2535900" cy="1925400"/>
          </a:xfrm>
          <a:prstGeom prst="rect">
            <a:avLst/>
          </a:prstGeom>
        </p:spPr>
        <p:txBody>
          <a:bodyPr spcFirstLastPara="1" wrap="square" lIns="182875" tIns="137150" rIns="0" bIns="182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Connecting with professionals who are associated with companies and vendors can give you access to better pricing and personalized service.</a:t>
            </a:r>
            <a:endParaRPr sz="1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000"/>
              </a:spcBef>
              <a:spcAft>
                <a:spcPts val="6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For example, a contact who works for a SIEM vendor could come in handy </a:t>
            </a:r>
            <a:br>
              <a:rPr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if you are searching for SIEM products for your organization.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0" name="Google Shape;4400;p221"/>
          <p:cNvPicPr preferRelativeResize="0"/>
          <p:nvPr/>
        </p:nvPicPr>
        <p:blipFill rotWithShape="1">
          <a:blip r:embed="rId3">
            <a:alphaModFix/>
          </a:blip>
          <a:srcRect l="30625" t="9231" r="-18552" b="1159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1" name="Google Shape;4401;p221"/>
          <p:cNvSpPr/>
          <p:nvPr/>
        </p:nvSpPr>
        <p:spPr>
          <a:xfrm rot="-5400000">
            <a:off x="2788500" y="-1218150"/>
            <a:ext cx="5152200" cy="7588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FFFFFF">
                  <a:alpha val="0"/>
                </a:srgbClr>
              </a:gs>
              <a:gs pos="58999">
                <a:srgbClr val="F3AB82"/>
              </a:gs>
              <a:gs pos="100000">
                <a:srgbClr val="E6773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2" name="Google Shape;4402;p221"/>
          <p:cNvSpPr txBox="1">
            <a:spLocks noGrp="1"/>
          </p:cNvSpPr>
          <p:nvPr>
            <p:ph type="title"/>
          </p:nvPr>
        </p:nvSpPr>
        <p:spPr>
          <a:xfrm>
            <a:off x="6122250" y="310750"/>
            <a:ext cx="2909100" cy="842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Your Network</a:t>
            </a:r>
            <a:endParaRPr/>
          </a:p>
        </p:txBody>
      </p:sp>
      <p:sp>
        <p:nvSpPr>
          <p:cNvPr id="4403" name="Google Shape;4403;p221"/>
          <p:cNvSpPr txBox="1">
            <a:spLocks noGrp="1"/>
          </p:cNvSpPr>
          <p:nvPr>
            <p:ph type="subTitle" idx="1"/>
          </p:nvPr>
        </p:nvSpPr>
        <p:spPr>
          <a:xfrm>
            <a:off x="6122250" y="1610100"/>
            <a:ext cx="2909100" cy="2472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everyone around you:</a:t>
            </a:r>
            <a:br>
              <a:rPr lang="en"/>
            </a:br>
            <a:br>
              <a:rPr lang="en"/>
            </a:br>
            <a:r>
              <a:rPr lang="en"/>
              <a:t>By joining this course, </a:t>
            </a:r>
            <a:br>
              <a:rPr lang="en"/>
            </a:br>
            <a:r>
              <a:rPr lang="en"/>
              <a:t>you already have a cyber network consisting of everyone else here.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haven’t already, connect with each other </a:t>
            </a:r>
            <a:br>
              <a:rPr lang="en"/>
            </a:br>
            <a:r>
              <a:rPr lang="en"/>
              <a:t>on LinkedIn.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4" name="Google Shape;4404;p2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4405" name="Google Shape;4405;p221"/>
          <p:cNvCxnSpPr/>
          <p:nvPr/>
        </p:nvCxnSpPr>
        <p:spPr>
          <a:xfrm>
            <a:off x="6122250" y="1381625"/>
            <a:ext cx="2298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594"/>
        </a:solidFill>
        <a:effectLst/>
      </p:bgPr>
    </p:bg>
    <p:spTree>
      <p:nvGrpSpPr>
        <p:cNvPr id="1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0" name="Google Shape;4410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222"/>
          <p:cNvSpPr/>
          <p:nvPr/>
        </p:nvSpPr>
        <p:spPr>
          <a:xfrm rot="10800000" flipH="1">
            <a:off x="-12300" y="0"/>
            <a:ext cx="9168600" cy="2004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5000">
                <a:srgbClr val="FFFFFF">
                  <a:alpha val="0"/>
                </a:srgbClr>
              </a:gs>
              <a:gs pos="58999">
                <a:srgbClr val="F3AB82"/>
              </a:gs>
              <a:gs pos="100000">
                <a:srgbClr val="E6773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22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15</a:t>
            </a:fld>
            <a:endParaRPr sz="600">
              <a:solidFill>
                <a:srgbClr val="FFFFFF"/>
              </a:solidFill>
            </a:endParaRPr>
          </a:p>
        </p:txBody>
      </p:sp>
      <p:sp>
        <p:nvSpPr>
          <p:cNvPr id="4413" name="Google Shape;4413;p222"/>
          <p:cNvSpPr txBox="1">
            <a:spLocks noGrp="1"/>
          </p:cNvSpPr>
          <p:nvPr>
            <p:ph type="subTitle" idx="1"/>
          </p:nvPr>
        </p:nvSpPr>
        <p:spPr>
          <a:xfrm>
            <a:off x="0" y="140350"/>
            <a:ext cx="9144000" cy="4071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The best way to build your network is to join local cyber groups, </a:t>
            </a:r>
            <a:br>
              <a:rPr lang="en" sz="22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chapters, and professional associations.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14" name="Google Shape;4414;p2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p2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420" name="Google Shape;4420;p223"/>
          <p:cNvSpPr/>
          <p:nvPr/>
        </p:nvSpPr>
        <p:spPr>
          <a:xfrm>
            <a:off x="431625" y="1715475"/>
            <a:ext cx="1954800" cy="19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223"/>
          <p:cNvSpPr/>
          <p:nvPr/>
        </p:nvSpPr>
        <p:spPr>
          <a:xfrm>
            <a:off x="2547375" y="1715475"/>
            <a:ext cx="1954800" cy="19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2" name="Google Shape;4422;p223"/>
          <p:cNvSpPr/>
          <p:nvPr/>
        </p:nvSpPr>
        <p:spPr>
          <a:xfrm>
            <a:off x="4644450" y="1715475"/>
            <a:ext cx="1954800" cy="19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3" name="Google Shape;4423;p223"/>
          <p:cNvSpPr/>
          <p:nvPr/>
        </p:nvSpPr>
        <p:spPr>
          <a:xfrm>
            <a:off x="6758800" y="1715475"/>
            <a:ext cx="1954800" cy="195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223"/>
          <p:cNvSpPr txBox="1"/>
          <p:nvPr/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Cyber Groups, Chapters and Organization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25" name="Google Shape;4425;p223"/>
          <p:cNvSpPr txBox="1"/>
          <p:nvPr/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benefits of joining these local cyber groups include: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6" name="Google Shape;4426;p22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  <p:pic>
        <p:nvPicPr>
          <p:cNvPr id="4427" name="Google Shape;4427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475"/>
            <a:ext cx="8839199" cy="3025417"/>
          </a:xfrm>
          <a:prstGeom prst="rect">
            <a:avLst/>
          </a:prstGeom>
          <a:noFill/>
          <a:ln>
            <a:noFill/>
          </a:ln>
        </p:spPr>
      </p:pic>
      <p:sp>
        <p:nvSpPr>
          <p:cNvPr id="4428" name="Google Shape;4428;p223"/>
          <p:cNvSpPr txBox="1"/>
          <p:nvPr/>
        </p:nvSpPr>
        <p:spPr>
          <a:xfrm>
            <a:off x="775450" y="2029550"/>
            <a:ext cx="1545600" cy="13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Regional specificity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29" name="Google Shape;4429;p223"/>
          <p:cNvSpPr txBox="1"/>
          <p:nvPr/>
        </p:nvSpPr>
        <p:spPr>
          <a:xfrm>
            <a:off x="2770875" y="2029538"/>
            <a:ext cx="1731300" cy="13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Welcoming attitude toward new professionals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30" name="Google Shape;4430;p223"/>
          <p:cNvSpPr txBox="1"/>
          <p:nvPr/>
        </p:nvSpPr>
        <p:spPr>
          <a:xfrm>
            <a:off x="4867950" y="2029538"/>
            <a:ext cx="1731300" cy="13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Monthly meetings, trainings, and social events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431" name="Google Shape;4431;p223"/>
          <p:cNvSpPr txBox="1"/>
          <p:nvPr/>
        </p:nvSpPr>
        <p:spPr>
          <a:xfrm>
            <a:off x="6909050" y="2029550"/>
            <a:ext cx="1787400" cy="13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Inexpensive or free membership and events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6" name="Google Shape;4436;p224"/>
          <p:cNvSpPr/>
          <p:nvPr/>
        </p:nvSpPr>
        <p:spPr>
          <a:xfrm>
            <a:off x="175" y="0"/>
            <a:ext cx="9144000" cy="1465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7" name="Google Shape;4437;p224"/>
          <p:cNvSpPr/>
          <p:nvPr/>
        </p:nvSpPr>
        <p:spPr>
          <a:xfrm>
            <a:off x="175" y="3619113"/>
            <a:ext cx="9144000" cy="10287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224"/>
          <p:cNvSpPr/>
          <p:nvPr/>
        </p:nvSpPr>
        <p:spPr>
          <a:xfrm>
            <a:off x="175" y="2526463"/>
            <a:ext cx="9144000" cy="10287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9" name="Google Shape;4439;p224"/>
          <p:cNvSpPr/>
          <p:nvPr/>
        </p:nvSpPr>
        <p:spPr>
          <a:xfrm>
            <a:off x="0" y="1465550"/>
            <a:ext cx="9144000" cy="10287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0" name="Google Shape;4440;p2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Specialized Cyber Groups</a:t>
            </a:r>
            <a:endParaRPr/>
          </a:p>
        </p:txBody>
      </p:sp>
      <p:sp>
        <p:nvSpPr>
          <p:cNvPr id="4441" name="Google Shape;4441;p2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many groups are offered for general cyber networking, there are also groups with specialized focuses: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2" name="Google Shape;4442;p2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443" name="Google Shape;4443;p224"/>
          <p:cNvSpPr txBox="1"/>
          <p:nvPr/>
        </p:nvSpPr>
        <p:spPr>
          <a:xfrm>
            <a:off x="3346100" y="1761850"/>
            <a:ext cx="5371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Groups that emphasize certain technologies,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such as cloud security groups like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Cloud Security Alliance (CSA)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4" name="Google Shape;4444;p224"/>
          <p:cNvPicPr preferRelativeResize="0"/>
          <p:nvPr/>
        </p:nvPicPr>
        <p:blipFill rotWithShape="1">
          <a:blip r:embed="rId4">
            <a:alphaModFix/>
          </a:blip>
          <a:srcRect l="5868" r="5877"/>
          <a:stretch/>
        </p:blipFill>
        <p:spPr>
          <a:xfrm>
            <a:off x="631549" y="1598613"/>
            <a:ext cx="2004277" cy="8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5" name="Google Shape;4445;p224"/>
          <p:cNvSpPr txBox="1"/>
          <p:nvPr/>
        </p:nvSpPr>
        <p:spPr>
          <a:xfrm>
            <a:off x="3346100" y="2776075"/>
            <a:ext cx="5371200" cy="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Groups that focus on specific industries, such as banking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and finance security groups like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Financial Services Information Sharing and Analysis Center (FSISAC)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6" name="Google Shape;4446;p224"/>
          <p:cNvPicPr preferRelativeResize="0"/>
          <p:nvPr/>
        </p:nvPicPr>
        <p:blipFill rotWithShape="1">
          <a:blip r:embed="rId6">
            <a:alphaModFix/>
          </a:blip>
          <a:srcRect t="1409" b="1409"/>
          <a:stretch/>
        </p:blipFill>
        <p:spPr>
          <a:xfrm>
            <a:off x="471150" y="2827426"/>
            <a:ext cx="2325076" cy="4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7" name="Google Shape;4447;p224"/>
          <p:cNvSpPr txBox="1"/>
          <p:nvPr/>
        </p:nvSpPr>
        <p:spPr>
          <a:xfrm>
            <a:off x="3346100" y="4084238"/>
            <a:ext cx="5603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Groups that connect people from specific demographics, such as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Women in Cyber Security (WiCS)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8" name="Google Shape;4448;p2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925" y="3759912"/>
            <a:ext cx="2065525" cy="82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9" name="Google Shape;4449;p2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22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455" name="Google Shape;4455;p2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456" name="Google Shape;4456;p22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Building Your Cyber Network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start building your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cyber network by researching cybersecurity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groups and chapters local to your area.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1" name="Google Shape;4461;p2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5B1"/>
        </a:solidFill>
        <a:effectLst/>
      </p:bgPr>
    </p:bg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209"/>
          <p:cNvSpPr/>
          <p:nvPr/>
        </p:nvSpPr>
        <p:spPr>
          <a:xfrm rot="-5400000">
            <a:off x="1999275" y="-2007300"/>
            <a:ext cx="5152200" cy="916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7000">
                <a:srgbClr val="FFFFFF">
                  <a:alpha val="0"/>
                </a:srgbClr>
              </a:gs>
              <a:gs pos="52000">
                <a:srgbClr val="F3AB82"/>
              </a:gs>
              <a:gs pos="100000">
                <a:srgbClr val="E6773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20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067" name="Google Shape;4067;p20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20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20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20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4071" name="Google Shape;4071;p20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class, you will be able to:</a:t>
            </a:r>
            <a:endParaRPr/>
          </a:p>
        </p:txBody>
      </p:sp>
      <p:sp>
        <p:nvSpPr>
          <p:cNvPr id="4072" name="Google Shape;4072;p209"/>
          <p:cNvSpPr txBox="1">
            <a:spLocks noGrp="1"/>
          </p:cNvSpPr>
          <p:nvPr>
            <p:ph type="subTitle" idx="1"/>
          </p:nvPr>
        </p:nvSpPr>
        <p:spPr>
          <a:xfrm>
            <a:off x="1562525" y="1398000"/>
            <a:ext cx="7307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Identify cyber career fields of interest and map out a career path toward a desired role. 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3" name="Google Shape;4073;p209"/>
          <p:cNvSpPr txBox="1">
            <a:spLocks noGrp="1"/>
          </p:cNvSpPr>
          <p:nvPr>
            <p:ph type="subTitle" idx="2"/>
          </p:nvPr>
        </p:nvSpPr>
        <p:spPr>
          <a:xfrm>
            <a:off x="1543475" y="2233550"/>
            <a:ext cx="73263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Begin developing their professional network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4" name="Google Shape;4074;p209"/>
          <p:cNvSpPr txBox="1">
            <a:spLocks noGrp="1"/>
          </p:cNvSpPr>
          <p:nvPr>
            <p:ph type="subTitle" idx="3"/>
          </p:nvPr>
        </p:nvSpPr>
        <p:spPr>
          <a:xfrm>
            <a:off x="1553002" y="3076275"/>
            <a:ext cx="71478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Update your resumes and LinkedIn profiles for the cybersecurity job application process.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75" name="Google Shape;4075;p209"/>
          <p:cNvGrpSpPr/>
          <p:nvPr/>
        </p:nvGrpSpPr>
        <p:grpSpPr>
          <a:xfrm>
            <a:off x="456275" y="1416063"/>
            <a:ext cx="735125" cy="513838"/>
            <a:chOff x="463425" y="1453125"/>
            <a:chExt cx="735125" cy="513838"/>
          </a:xfrm>
        </p:grpSpPr>
        <p:sp>
          <p:nvSpPr>
            <p:cNvPr id="4076" name="Google Shape;4076;p209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</p:sp>
        <p:sp>
          <p:nvSpPr>
            <p:cNvPr id="4077" name="Google Shape;4077;p209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</p:sp>
      </p:grpSp>
      <p:grpSp>
        <p:nvGrpSpPr>
          <p:cNvPr id="4078" name="Google Shape;4078;p209"/>
          <p:cNvGrpSpPr/>
          <p:nvPr/>
        </p:nvGrpSpPr>
        <p:grpSpPr>
          <a:xfrm>
            <a:off x="456275" y="2271625"/>
            <a:ext cx="735125" cy="513838"/>
            <a:chOff x="463425" y="1453125"/>
            <a:chExt cx="735125" cy="513838"/>
          </a:xfrm>
        </p:grpSpPr>
        <p:sp>
          <p:nvSpPr>
            <p:cNvPr id="4079" name="Google Shape;4079;p209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</p:sp>
        <p:sp>
          <p:nvSpPr>
            <p:cNvPr id="4080" name="Google Shape;4080;p209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</p:sp>
      </p:grpSp>
      <p:grpSp>
        <p:nvGrpSpPr>
          <p:cNvPr id="4081" name="Google Shape;4081;p209"/>
          <p:cNvGrpSpPr/>
          <p:nvPr/>
        </p:nvGrpSpPr>
        <p:grpSpPr>
          <a:xfrm>
            <a:off x="456275" y="3127200"/>
            <a:ext cx="735125" cy="513838"/>
            <a:chOff x="463425" y="1453125"/>
            <a:chExt cx="735125" cy="513838"/>
          </a:xfrm>
        </p:grpSpPr>
        <p:sp>
          <p:nvSpPr>
            <p:cNvPr id="4082" name="Google Shape;4082;p209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</p:sp>
        <p:sp>
          <p:nvSpPr>
            <p:cNvPr id="4083" name="Google Shape;4083;p209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</p:sp>
      </p:grpSp>
      <p:cxnSp>
        <p:nvCxnSpPr>
          <p:cNvPr id="4084" name="Google Shape;4084;p2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6" name="Google Shape;4466;p22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Search Methods</a:t>
            </a:r>
            <a:endParaRPr/>
          </a:p>
        </p:txBody>
      </p:sp>
      <p:sp>
        <p:nvSpPr>
          <p:cNvPr id="4467" name="Google Shape;4467;p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468" name="Google Shape;4468;p22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3" name="Google Shape;4473;p228"/>
          <p:cNvPicPr preferRelativeResize="0"/>
          <p:nvPr/>
        </p:nvPicPr>
        <p:blipFill rotWithShape="1">
          <a:blip r:embed="rId3">
            <a:alphaModFix/>
          </a:blip>
          <a:srcRect t="6243" b="938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74" name="Google Shape;4474;p2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475" name="Google Shape;4475;p228"/>
          <p:cNvSpPr/>
          <p:nvPr/>
        </p:nvSpPr>
        <p:spPr>
          <a:xfrm>
            <a:off x="2296800" y="-76200"/>
            <a:ext cx="4647000" cy="3005400"/>
          </a:xfrm>
          <a:prstGeom prst="rect">
            <a:avLst/>
          </a:prstGeom>
          <a:solidFill>
            <a:srgbClr val="FFFFFF">
              <a:alpha val="87150"/>
            </a:srgbClr>
          </a:solidFill>
          <a:ln>
            <a:noFill/>
          </a:ln>
          <a:effectLst>
            <a:outerShdw blurRad="228600" dist="9525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6" name="Google Shape;4476;p228"/>
          <p:cNvSpPr txBox="1">
            <a:spLocks noGrp="1"/>
          </p:cNvSpPr>
          <p:nvPr>
            <p:ph type="title"/>
          </p:nvPr>
        </p:nvSpPr>
        <p:spPr>
          <a:xfrm>
            <a:off x="2200050" y="-46200"/>
            <a:ext cx="43914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Job Search Methods</a:t>
            </a:r>
            <a:endParaRPr/>
          </a:p>
        </p:txBody>
      </p:sp>
      <p:sp>
        <p:nvSpPr>
          <p:cNvPr id="4477" name="Google Shape;4477;p228"/>
          <p:cNvSpPr txBox="1">
            <a:spLocks noGrp="1"/>
          </p:cNvSpPr>
          <p:nvPr>
            <p:ph type="subTitle" idx="1"/>
          </p:nvPr>
        </p:nvSpPr>
        <p:spPr>
          <a:xfrm>
            <a:off x="2212350" y="629775"/>
            <a:ext cx="4731600" cy="2124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While networking is an excellent way to increase your chances of landing an interview, it has to </a:t>
            </a:r>
            <a:br>
              <a:rPr lang="en" sz="1900"/>
            </a:br>
            <a:r>
              <a:rPr lang="en" sz="1900"/>
              <a:t>be combined with other job searching approaches.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None/>
            </a:pPr>
            <a:endParaRPr sz="1600"/>
          </a:p>
        </p:txBody>
      </p:sp>
      <p:cxnSp>
        <p:nvCxnSpPr>
          <p:cNvPr id="4478" name="Google Shape;4478;p228"/>
          <p:cNvCxnSpPr/>
          <p:nvPr/>
        </p:nvCxnSpPr>
        <p:spPr>
          <a:xfrm>
            <a:off x="2514500" y="527875"/>
            <a:ext cx="417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Google Shape;4483;p229"/>
          <p:cNvSpPr/>
          <p:nvPr/>
        </p:nvSpPr>
        <p:spPr>
          <a:xfrm rot="5400000">
            <a:off x="-6250" y="-6150"/>
            <a:ext cx="5142600" cy="5154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89D2C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4" name="Google Shape;4484;p2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dk1"/>
                </a:solidFill>
              </a:rPr>
              <a:t>Traditional job search methods include:</a:t>
            </a:r>
            <a:endParaRPr/>
          </a:p>
        </p:txBody>
      </p:sp>
      <p:sp>
        <p:nvSpPr>
          <p:cNvPr id="4485" name="Google Shape;4485;p2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486" name="Google Shape;4486;p2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Traditional Job Search Methods</a:t>
            </a:r>
            <a:endParaRPr/>
          </a:p>
        </p:txBody>
      </p:sp>
      <p:sp>
        <p:nvSpPr>
          <p:cNvPr id="4487" name="Google Shape;4487;p229"/>
          <p:cNvSpPr/>
          <p:nvPr/>
        </p:nvSpPr>
        <p:spPr>
          <a:xfrm>
            <a:off x="1359525" y="1300250"/>
            <a:ext cx="33519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8" name="Google Shape;4488;p229"/>
          <p:cNvSpPr txBox="1">
            <a:spLocks noGrp="1"/>
          </p:cNvSpPr>
          <p:nvPr>
            <p:ph type="subTitle" idx="1"/>
          </p:nvPr>
        </p:nvSpPr>
        <p:spPr>
          <a:xfrm>
            <a:off x="1549950" y="1319425"/>
            <a:ext cx="3041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Searching websites like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Indeed, Dice, and Monster.com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89" name="Google Shape;4489;p229"/>
          <p:cNvGrpSpPr/>
          <p:nvPr/>
        </p:nvGrpSpPr>
        <p:grpSpPr>
          <a:xfrm>
            <a:off x="459100" y="1300225"/>
            <a:ext cx="776889" cy="621300"/>
            <a:chOff x="457200" y="1378813"/>
            <a:chExt cx="776889" cy="621300"/>
          </a:xfrm>
        </p:grpSpPr>
        <p:sp>
          <p:nvSpPr>
            <p:cNvPr id="4490" name="Google Shape;4490;p2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91" name="Google Shape;4491;p2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4492" name="Google Shape;4492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600" y="894804"/>
            <a:ext cx="2982349" cy="7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3" name="Google Shape;4493;p229"/>
          <p:cNvPicPr preferRelativeResize="0"/>
          <p:nvPr/>
        </p:nvPicPr>
        <p:blipFill rotWithShape="1">
          <a:blip r:embed="rId4">
            <a:alphaModFix/>
          </a:blip>
          <a:srcRect l="25650" t="20438" r="23211" b="20165"/>
          <a:stretch/>
        </p:blipFill>
        <p:spPr>
          <a:xfrm>
            <a:off x="6090525" y="1840975"/>
            <a:ext cx="1854500" cy="10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4" name="Google Shape;4494;p229"/>
          <p:cNvPicPr preferRelativeResize="0"/>
          <p:nvPr/>
        </p:nvPicPr>
        <p:blipFill rotWithShape="1">
          <a:blip r:embed="rId5">
            <a:alphaModFix/>
          </a:blip>
          <a:srcRect l="470" t="34837" r="-470" b="32915"/>
          <a:stretch/>
        </p:blipFill>
        <p:spPr>
          <a:xfrm>
            <a:off x="5091775" y="2997046"/>
            <a:ext cx="3852000" cy="690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5" name="Google Shape;4495;p229"/>
          <p:cNvPicPr preferRelativeResize="0"/>
          <p:nvPr/>
        </p:nvPicPr>
        <p:blipFill rotWithShape="1">
          <a:blip r:embed="rId6">
            <a:alphaModFix/>
          </a:blip>
          <a:srcRect t="21978" b="20274"/>
          <a:stretch/>
        </p:blipFill>
        <p:spPr>
          <a:xfrm>
            <a:off x="5582787" y="3835062"/>
            <a:ext cx="2869976" cy="9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6" name="Google Shape;4496;p229"/>
          <p:cNvSpPr/>
          <p:nvPr/>
        </p:nvSpPr>
        <p:spPr>
          <a:xfrm>
            <a:off x="1359525" y="2122250"/>
            <a:ext cx="33519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7" name="Google Shape;4497;p229"/>
          <p:cNvSpPr txBox="1">
            <a:spLocks noGrp="1"/>
          </p:cNvSpPr>
          <p:nvPr>
            <p:ph type="subTitle" idx="2"/>
          </p:nvPr>
        </p:nvSpPr>
        <p:spPr>
          <a:xfrm>
            <a:off x="1549950" y="2141425"/>
            <a:ext cx="3041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Searching for open positions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on LinkedIn.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98" name="Google Shape;4498;p229"/>
          <p:cNvGrpSpPr/>
          <p:nvPr/>
        </p:nvGrpSpPr>
        <p:grpSpPr>
          <a:xfrm>
            <a:off x="459100" y="2122225"/>
            <a:ext cx="776889" cy="621300"/>
            <a:chOff x="457200" y="1378813"/>
            <a:chExt cx="776889" cy="621300"/>
          </a:xfrm>
        </p:grpSpPr>
        <p:sp>
          <p:nvSpPr>
            <p:cNvPr id="4499" name="Google Shape;4499;p2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00" name="Google Shape;4500;p2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501" name="Google Shape;4501;p229"/>
          <p:cNvSpPr/>
          <p:nvPr/>
        </p:nvSpPr>
        <p:spPr>
          <a:xfrm>
            <a:off x="1359525" y="2954275"/>
            <a:ext cx="33519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2" name="Google Shape;4502;p229"/>
          <p:cNvSpPr txBox="1">
            <a:spLocks noGrp="1"/>
          </p:cNvSpPr>
          <p:nvPr>
            <p:ph type="subTitle" idx="3"/>
          </p:nvPr>
        </p:nvSpPr>
        <p:spPr>
          <a:xfrm>
            <a:off x="1549950" y="2973450"/>
            <a:ext cx="30411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Working with a recruiter.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03" name="Google Shape;4503;p229"/>
          <p:cNvGrpSpPr/>
          <p:nvPr/>
        </p:nvGrpSpPr>
        <p:grpSpPr>
          <a:xfrm>
            <a:off x="459100" y="2954250"/>
            <a:ext cx="776889" cy="621300"/>
            <a:chOff x="457200" y="1378813"/>
            <a:chExt cx="776889" cy="621300"/>
          </a:xfrm>
        </p:grpSpPr>
        <p:sp>
          <p:nvSpPr>
            <p:cNvPr id="4504" name="Google Shape;4504;p22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05" name="Google Shape;4505;p22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cxnSp>
        <p:nvCxnSpPr>
          <p:cNvPr id="4506" name="Google Shape;4506;p2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D2C7"/>
        </a:solidFill>
        <a:effectLst/>
      </p:bgPr>
    </p:bg>
    <p:spTree>
      <p:nvGrpSpPr>
        <p:cNvPr id="1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1" name="Google Shape;451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05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4512" name="Google Shape;4512;p230"/>
          <p:cNvSpPr/>
          <p:nvPr/>
        </p:nvSpPr>
        <p:spPr>
          <a:xfrm rot="5400000">
            <a:off x="294450" y="-306900"/>
            <a:ext cx="5142600" cy="5756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0000">
                <a:srgbClr val="89D2C7"/>
              </a:gs>
              <a:gs pos="100000">
                <a:srgbClr val="00A5A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3" name="Google Shape;4513;p2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3561000" cy="10224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Job Search Methods</a:t>
            </a:r>
            <a:endParaRPr/>
          </a:p>
        </p:txBody>
      </p:sp>
      <p:sp>
        <p:nvSpPr>
          <p:cNvPr id="4514" name="Google Shape;4514;p2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515" name="Google Shape;4515;p230"/>
          <p:cNvSpPr txBox="1">
            <a:spLocks noGrp="1"/>
          </p:cNvSpPr>
          <p:nvPr>
            <p:ph type="subTitle" idx="1"/>
          </p:nvPr>
        </p:nvSpPr>
        <p:spPr>
          <a:xfrm>
            <a:off x="0" y="1377675"/>
            <a:ext cx="3849300" cy="1329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popularity and simplicity of these methods means you are often one of thousands of applicants</a:t>
            </a:r>
            <a:endParaRPr/>
          </a:p>
        </p:txBody>
      </p:sp>
      <p:sp>
        <p:nvSpPr>
          <p:cNvPr id="4516" name="Google Shape;4516;p230"/>
          <p:cNvSpPr txBox="1">
            <a:spLocks noGrp="1"/>
          </p:cNvSpPr>
          <p:nvPr>
            <p:ph type="body" idx="3"/>
          </p:nvPr>
        </p:nvSpPr>
        <p:spPr>
          <a:xfrm>
            <a:off x="175" y="2756700"/>
            <a:ext cx="3250200" cy="1122600"/>
          </a:xfrm>
          <a:prstGeom prst="rect">
            <a:avLst/>
          </a:prstGeom>
        </p:spPr>
        <p:txBody>
          <a:bodyPr spcFirstLastPara="1" wrap="square" lIns="457200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person reviewing the job applications will only know you </a:t>
            </a:r>
            <a:br>
              <a:rPr lang="en"/>
            </a:br>
            <a:r>
              <a:rPr lang="en"/>
              <a:t>by the information on your resume or job profile.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800"/>
              </a:spcAft>
              <a:buNone/>
            </a:pPr>
            <a:endParaRPr/>
          </a:p>
        </p:txBody>
      </p:sp>
      <p:cxnSp>
        <p:nvCxnSpPr>
          <p:cNvPr id="4517" name="Google Shape;4517;p230"/>
          <p:cNvCxnSpPr/>
          <p:nvPr/>
        </p:nvCxnSpPr>
        <p:spPr>
          <a:xfrm>
            <a:off x="274375" y="1205830"/>
            <a:ext cx="2993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6E4"/>
        </a:solidFill>
        <a:effectLst/>
      </p:bgPr>
    </p:bg>
    <p:spTree>
      <p:nvGrpSpPr>
        <p:cNvPr id="1" name="Shape 4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2" name="Google Shape;452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300" y="0"/>
            <a:ext cx="9168601" cy="5157327"/>
          </a:xfrm>
          <a:prstGeom prst="rect">
            <a:avLst/>
          </a:prstGeom>
          <a:noFill/>
          <a:ln>
            <a:noFill/>
          </a:ln>
        </p:spPr>
      </p:pic>
      <p:sp>
        <p:nvSpPr>
          <p:cNvPr id="4523" name="Google Shape;4523;p2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Non-Traditional Job Search Methods</a:t>
            </a:r>
            <a:endParaRPr/>
          </a:p>
        </p:txBody>
      </p:sp>
      <p:sp>
        <p:nvSpPr>
          <p:cNvPr id="4524" name="Google Shape;4524;p2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4525" name="Google Shape;4525;p231"/>
          <p:cNvGrpSpPr/>
          <p:nvPr/>
        </p:nvGrpSpPr>
        <p:grpSpPr>
          <a:xfrm>
            <a:off x="437950" y="817138"/>
            <a:ext cx="776889" cy="621300"/>
            <a:chOff x="457200" y="1378813"/>
            <a:chExt cx="776889" cy="621300"/>
          </a:xfrm>
        </p:grpSpPr>
        <p:sp>
          <p:nvSpPr>
            <p:cNvPr id="4526" name="Google Shape;4526;p2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27" name="Google Shape;4527;p2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8" name="Google Shape;4528;p231"/>
          <p:cNvSpPr txBox="1">
            <a:spLocks noGrp="1"/>
          </p:cNvSpPr>
          <p:nvPr>
            <p:ph type="subTitle" idx="1"/>
          </p:nvPr>
        </p:nvSpPr>
        <p:spPr>
          <a:xfrm>
            <a:off x="1386600" y="868700"/>
            <a:ext cx="7769700" cy="364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Propose that an employer create a position</a:t>
            </a:r>
            <a:br>
              <a:rPr lang="en" b="1"/>
            </a:br>
            <a:r>
              <a:rPr lang="en" b="1"/>
              <a:t>for your skills.</a:t>
            </a:r>
            <a:endParaRPr b="1"/>
          </a:p>
        </p:txBody>
      </p:sp>
      <p:sp>
        <p:nvSpPr>
          <p:cNvPr id="4529" name="Google Shape;4529;p231"/>
          <p:cNvSpPr txBox="1">
            <a:spLocks noGrp="1"/>
          </p:cNvSpPr>
          <p:nvPr>
            <p:ph type="body" idx="3"/>
          </p:nvPr>
        </p:nvSpPr>
        <p:spPr>
          <a:xfrm>
            <a:off x="1386725" y="1711300"/>
            <a:ext cx="4099800" cy="1983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457200" lvl="0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5A29"/>
              </a:buClr>
              <a:buSzPts val="1400"/>
              <a:buChar char="●"/>
            </a:pPr>
            <a:r>
              <a:rPr lang="en"/>
              <a:t>You can mention what you observe to be </a:t>
            </a:r>
            <a:br>
              <a:rPr lang="en"/>
            </a:br>
            <a:r>
              <a:rPr lang="en"/>
              <a:t>the organization's challenges or areas of need, and how your skills can address them.</a:t>
            </a:r>
            <a:endParaRPr/>
          </a:p>
          <a:p>
            <a:pPr marL="457200" lvl="0" indent="-2603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15A29"/>
              </a:buClr>
              <a:buSzPts val="1400"/>
              <a:buChar char="●"/>
            </a:pPr>
            <a:r>
              <a:rPr lang="en"/>
              <a:t>This can even be done at the organization where you currently work.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cxnSp>
        <p:nvCxnSpPr>
          <p:cNvPr id="4530" name="Google Shape;4530;p2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6E4"/>
        </a:solidFill>
        <a:effectLst/>
      </p:bgPr>
    </p:bg>
    <p:spTree>
      <p:nvGrpSpPr>
        <p:cNvPr id="1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5" name="Google Shape;4535;p232"/>
          <p:cNvPicPr preferRelativeResize="0"/>
          <p:nvPr/>
        </p:nvPicPr>
        <p:blipFill rotWithShape="1">
          <a:blip r:embed="rId3">
            <a:alphaModFix/>
          </a:blip>
          <a:srcRect l="9075" t="-3003" r="16960" b="37274"/>
          <a:stretch/>
        </p:blipFill>
        <p:spPr>
          <a:xfrm>
            <a:off x="-1230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6" name="Google Shape;4536;p2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Non-Traditional Job Search Methods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7" name="Google Shape;4537;p2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4538" name="Google Shape;4538;p232"/>
          <p:cNvGrpSpPr/>
          <p:nvPr/>
        </p:nvGrpSpPr>
        <p:grpSpPr>
          <a:xfrm>
            <a:off x="437950" y="817138"/>
            <a:ext cx="776889" cy="621300"/>
            <a:chOff x="457200" y="1378813"/>
            <a:chExt cx="776889" cy="621300"/>
          </a:xfrm>
        </p:grpSpPr>
        <p:sp>
          <p:nvSpPr>
            <p:cNvPr id="4539" name="Google Shape;4539;p2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40" name="Google Shape;4540;p2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15A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1" name="Google Shape;4541;p232"/>
          <p:cNvSpPr txBox="1">
            <a:spLocks noGrp="1"/>
          </p:cNvSpPr>
          <p:nvPr>
            <p:ph type="subTitle" idx="1"/>
          </p:nvPr>
        </p:nvSpPr>
        <p:spPr>
          <a:xfrm>
            <a:off x="1386600" y="868700"/>
            <a:ext cx="7769700" cy="364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Share your skills on platforms other than LinkedIn and your resume.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4542" name="Google Shape;4542;p232"/>
          <p:cNvSpPr txBox="1">
            <a:spLocks noGrp="1"/>
          </p:cNvSpPr>
          <p:nvPr>
            <p:ph type="body" idx="3"/>
          </p:nvPr>
        </p:nvSpPr>
        <p:spPr>
          <a:xfrm>
            <a:off x="1386725" y="1427499"/>
            <a:ext cx="7221000" cy="830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Create blogs, custom websites, and videos to advertise your skills </a:t>
            </a:r>
            <a:br>
              <a:rPr lang="en" sz="1600"/>
            </a:br>
            <a:r>
              <a:rPr lang="en" sz="1600"/>
              <a:t>and find potential employers.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cxnSp>
        <p:nvCxnSpPr>
          <p:cNvPr id="4543" name="Google Shape;4543;p2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E6E4"/>
        </a:solidFill>
        <a:effectLst/>
      </p:bgPr>
    </p:bg>
    <p:spTree>
      <p:nvGrpSpPr>
        <p:cNvPr id="1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p233"/>
          <p:cNvSpPr/>
          <p:nvPr/>
        </p:nvSpPr>
        <p:spPr>
          <a:xfrm>
            <a:off x="185250" y="612975"/>
            <a:ext cx="8807100" cy="105600"/>
          </a:xfrm>
          <a:prstGeom prst="rect">
            <a:avLst/>
          </a:prstGeom>
          <a:solidFill>
            <a:srgbClr val="B3E6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9" name="Google Shape;4549;p233"/>
          <p:cNvSpPr/>
          <p:nvPr/>
        </p:nvSpPr>
        <p:spPr>
          <a:xfrm>
            <a:off x="-12300" y="208819"/>
            <a:ext cx="3582000" cy="4269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Non-Traditional Search Methods</a:t>
            </a:r>
            <a:endParaRPr/>
          </a:p>
        </p:txBody>
      </p:sp>
      <p:sp>
        <p:nvSpPr>
          <p:cNvPr id="4550" name="Google Shape;4550;p2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551" name="Google Shape;4551;p233"/>
          <p:cNvGrpSpPr/>
          <p:nvPr/>
        </p:nvGrpSpPr>
        <p:grpSpPr>
          <a:xfrm>
            <a:off x="192510" y="817138"/>
            <a:ext cx="776889" cy="621300"/>
            <a:chOff x="457200" y="1378813"/>
            <a:chExt cx="776889" cy="621300"/>
          </a:xfrm>
        </p:grpSpPr>
        <p:sp>
          <p:nvSpPr>
            <p:cNvPr id="4552" name="Google Shape;4552;p2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25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53" name="Google Shape;4553;p2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25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4" name="Google Shape;4554;p233"/>
          <p:cNvSpPr txBox="1">
            <a:spLocks noGrp="1"/>
          </p:cNvSpPr>
          <p:nvPr>
            <p:ph type="subTitle" idx="1"/>
          </p:nvPr>
        </p:nvSpPr>
        <p:spPr>
          <a:xfrm>
            <a:off x="1141150" y="868700"/>
            <a:ext cx="2514300" cy="275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Reach out to the decision makers.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Recruiters and talent acquisition staff often manage an organization’s hiring process. But they are the gatekeepers, not the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ones who make the final </a:t>
            </a:r>
            <a:br>
              <a:rPr lang="en" sz="1400">
                <a:solidFill>
                  <a:schemeClr val="dk1"/>
                </a:solidFill>
              </a:rPr>
            </a:br>
            <a:r>
              <a:rPr lang="en" sz="1400">
                <a:solidFill>
                  <a:schemeClr val="dk1"/>
                </a:solidFill>
              </a:rPr>
              <a:t>hiring decision.</a:t>
            </a:r>
            <a:endParaRPr b="1"/>
          </a:p>
        </p:txBody>
      </p:sp>
      <p:sp>
        <p:nvSpPr>
          <p:cNvPr id="4555" name="Google Shape;4555;p233"/>
          <p:cNvSpPr/>
          <p:nvPr/>
        </p:nvSpPr>
        <p:spPr>
          <a:xfrm>
            <a:off x="3775375" y="102050"/>
            <a:ext cx="4842300" cy="520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6" name="Google Shape;4556;p233"/>
          <p:cNvSpPr txBox="1"/>
          <p:nvPr/>
        </p:nvSpPr>
        <p:spPr>
          <a:xfrm>
            <a:off x="3931475" y="557152"/>
            <a:ext cx="45222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123 Anywhere Ave, Everywhereville MN 00101 | 123-456-7890 | jdoe@2u.com</a:t>
            </a:r>
            <a:endParaRPr sz="1000" b="1"/>
          </a:p>
        </p:txBody>
      </p:sp>
      <p:sp>
        <p:nvSpPr>
          <p:cNvPr id="4557" name="Google Shape;4557;p233"/>
          <p:cNvSpPr txBox="1"/>
          <p:nvPr/>
        </p:nvSpPr>
        <p:spPr>
          <a:xfrm>
            <a:off x="3931480" y="978556"/>
            <a:ext cx="4593300" cy="41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Hello,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I’m an aspiring cybersecurity professional transitioning from a career in {previous career}. As I make this transition and map out my job aspirations and pathways, I came across your position and thought you would be a great person to reach out to for some advice.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recently graduated {or about to graduate} from the Cyber Security Bootcamp at {University}, where I studied Offensive &amp; Defensive security, web application security, and governance &amp; compliance. I am also currently working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{or worked} on some exciting new projects, including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{project description}.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would love to link up and pick your brain about how you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got started, what you do at {company they work at}, and how you maintain your expertise. Let me know if you’re available to grab some coffee or set up a quick phone or Zoom call sometime. Looking forward to hearing from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soon!</a:t>
            </a:r>
            <a:endParaRPr/>
          </a:p>
        </p:txBody>
      </p:sp>
      <p:sp>
        <p:nvSpPr>
          <p:cNvPr id="4558" name="Google Shape;4558;p233"/>
          <p:cNvSpPr/>
          <p:nvPr/>
        </p:nvSpPr>
        <p:spPr>
          <a:xfrm>
            <a:off x="4003475" y="875402"/>
            <a:ext cx="4378200" cy="15300"/>
          </a:xfrm>
          <a:prstGeom prst="rect">
            <a:avLst/>
          </a:prstGeom>
          <a:solidFill>
            <a:srgbClr val="F15A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9" name="Google Shape;4559;p233"/>
          <p:cNvSpPr txBox="1"/>
          <p:nvPr/>
        </p:nvSpPr>
        <p:spPr>
          <a:xfrm>
            <a:off x="4003475" y="188196"/>
            <a:ext cx="43782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F15A29"/>
                </a:solidFill>
                <a:latin typeface="Roboto"/>
                <a:ea typeface="Roboto"/>
                <a:cs typeface="Roboto"/>
                <a:sym typeface="Roboto"/>
              </a:rPr>
              <a:t>Jane Doe</a:t>
            </a:r>
            <a:endParaRPr sz="2000" b="1">
              <a:solidFill>
                <a:srgbClr val="F15A2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4" name="Google Shape;4564;p2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565" name="Google Shape;4565;p234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spcFirstLastPara="1" wrap="square" lIns="457200" tIns="9125" rIns="9144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Decision Maker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0" name="Google Shape;4570;p23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571" name="Google Shape;4571;p2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572" name="Google Shape;4572;p23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1210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Hacking Your Job Search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“hack” your job search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by applying non-traditional job search methods.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Google Shape;4577;p2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9" name="Google Shape;4089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090" name="Google Shape;4090;p210"/>
          <p:cNvSpPr txBox="1"/>
          <p:nvPr/>
        </p:nvSpPr>
        <p:spPr>
          <a:xfrm>
            <a:off x="3577575" y="1384925"/>
            <a:ext cx="5092200" cy="1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In the coming weeks, students will learn and apply job hunting skills that position them to land interviews and job offers.</a:t>
            </a:r>
            <a:endParaRPr sz="26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1" name="Google Shape;4091;p21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3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2" name="Google Shape;458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4583" name="Google Shape;4583;p2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238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Resumes and LinkedIn</a:t>
            </a:r>
            <a:endParaRPr/>
          </a:p>
        </p:txBody>
      </p:sp>
      <p:sp>
        <p:nvSpPr>
          <p:cNvPr id="4589" name="Google Shape;4589;p2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590" name="Google Shape;4590;p238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5" name="Google Shape;4595;p2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96" name="Google Shape;4596;p239"/>
          <p:cNvPicPr preferRelativeResize="0"/>
          <p:nvPr/>
        </p:nvPicPr>
        <p:blipFill rotWithShape="1">
          <a:blip r:embed="rId3">
            <a:alphaModFix/>
          </a:blip>
          <a:srcRect l="1606" t="406" r="1597" b="2797"/>
          <a:stretch/>
        </p:blipFill>
        <p:spPr>
          <a:xfrm>
            <a:off x="1557575" y="-296375"/>
            <a:ext cx="6028849" cy="3620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97" name="Google Shape;4597;p239"/>
          <p:cNvSpPr/>
          <p:nvPr/>
        </p:nvSpPr>
        <p:spPr>
          <a:xfrm rot="10800000">
            <a:off x="0" y="3324225"/>
            <a:ext cx="9144000" cy="1819500"/>
          </a:xfrm>
          <a:prstGeom prst="rect">
            <a:avLst/>
          </a:prstGeom>
          <a:gradFill>
            <a:gsLst>
              <a:gs pos="0">
                <a:srgbClr val="199FD3"/>
              </a:gs>
              <a:gs pos="100000">
                <a:srgbClr val="365C8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8" name="Google Shape;4598;p239"/>
          <p:cNvSpPr txBox="1">
            <a:spLocks noGrp="1"/>
          </p:cNvSpPr>
          <p:nvPr>
            <p:ph type="title"/>
          </p:nvPr>
        </p:nvSpPr>
        <p:spPr>
          <a:xfrm>
            <a:off x="-12300" y="3435325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Importance of Resumes and LinkedIn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99" name="Google Shape;4599;p239"/>
          <p:cNvSpPr txBox="1">
            <a:spLocks noGrp="1"/>
          </p:cNvSpPr>
          <p:nvPr>
            <p:ph type="subTitle" idx="1"/>
          </p:nvPr>
        </p:nvSpPr>
        <p:spPr>
          <a:xfrm>
            <a:off x="0" y="4035100"/>
            <a:ext cx="7501500" cy="6783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today’s cybersecurity job market, it is typically a requirement for all candidates to have a resume and a LinkedIn profile.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00" name="Google Shape;4600;p2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32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Google Shape;4605;p240"/>
          <p:cNvSpPr/>
          <p:nvPr/>
        </p:nvSpPr>
        <p:spPr>
          <a:xfrm rot="10800000">
            <a:off x="0" y="1650"/>
            <a:ext cx="9144000" cy="5140200"/>
          </a:xfrm>
          <a:prstGeom prst="rect">
            <a:avLst/>
          </a:prstGeom>
          <a:gradFill>
            <a:gsLst>
              <a:gs pos="0">
                <a:srgbClr val="199FD3"/>
              </a:gs>
              <a:gs pos="100000">
                <a:srgbClr val="365C8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240"/>
          <p:cNvSpPr txBox="1">
            <a:spLocks noGrp="1"/>
          </p:cNvSpPr>
          <p:nvPr>
            <p:ph type="title"/>
          </p:nvPr>
        </p:nvSpPr>
        <p:spPr>
          <a:xfrm>
            <a:off x="2784300" y="1066800"/>
            <a:ext cx="55425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Resumes 101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07" name="Google Shape;4607;p2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33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08" name="Google Shape;4608;p240"/>
          <p:cNvSpPr txBox="1">
            <a:spLocks noGrp="1"/>
          </p:cNvSpPr>
          <p:nvPr>
            <p:ph type="body" idx="3"/>
          </p:nvPr>
        </p:nvSpPr>
        <p:spPr>
          <a:xfrm>
            <a:off x="2796700" y="2274850"/>
            <a:ext cx="5530200" cy="1589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You should think of a resume as an opportunity to professionally show off your work experience, education, technical skills, and career accomplishments.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While having a superior resume can increase your odds of landing an interview, having an inferior resume can quickly eliminate you from consideration, even if you are qualified for a position.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609" name="Google Shape;4609;p240"/>
          <p:cNvSpPr txBox="1">
            <a:spLocks noGrp="1"/>
          </p:cNvSpPr>
          <p:nvPr>
            <p:ph type="subTitle" idx="1"/>
          </p:nvPr>
        </p:nvSpPr>
        <p:spPr>
          <a:xfrm>
            <a:off x="2796600" y="1742775"/>
            <a:ext cx="59682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 resume is a company's first impression of you.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10" name="Google Shape;4610;p240"/>
          <p:cNvPicPr preferRelativeResize="0"/>
          <p:nvPr/>
        </p:nvPicPr>
        <p:blipFill rotWithShape="1">
          <a:blip r:embed="rId3">
            <a:alphaModFix/>
          </a:blip>
          <a:srcRect l="45525" t="7147" r="32226" b="6630"/>
          <a:stretch/>
        </p:blipFill>
        <p:spPr>
          <a:xfrm>
            <a:off x="791425" y="157700"/>
            <a:ext cx="2142049" cy="4985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5" name="Google Shape;4615;p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68601" cy="5157340"/>
          </a:xfrm>
          <a:prstGeom prst="rect">
            <a:avLst/>
          </a:prstGeom>
          <a:noFill/>
          <a:ln>
            <a:noFill/>
          </a:ln>
        </p:spPr>
      </p:pic>
      <p:sp>
        <p:nvSpPr>
          <p:cNvPr id="4616" name="Google Shape;4616;p2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Resumes 101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17" name="Google Shape;4617;p2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Resumes should be: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18" name="Google Shape;4618;p2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34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619" name="Google Shape;4619;p241"/>
          <p:cNvCxnSpPr/>
          <p:nvPr/>
        </p:nvCxnSpPr>
        <p:spPr>
          <a:xfrm>
            <a:off x="274375" y="640080"/>
            <a:ext cx="3544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0" name="Google Shape;4620;p241"/>
          <p:cNvSpPr/>
          <p:nvPr/>
        </p:nvSpPr>
        <p:spPr>
          <a:xfrm>
            <a:off x="3835950" y="231600"/>
            <a:ext cx="2292300" cy="22923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One page in length.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Keep resumes concise by including only relevant information.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If applicable, only include the past 10 years of employment.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21" name="Google Shape;4621;p241"/>
          <p:cNvCxnSpPr/>
          <p:nvPr/>
        </p:nvCxnSpPr>
        <p:spPr>
          <a:xfrm rot="10800000" flipH="1">
            <a:off x="3087500" y="1924425"/>
            <a:ext cx="892200" cy="681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2" name="Google Shape;4622;p241"/>
          <p:cNvSpPr/>
          <p:nvPr/>
        </p:nvSpPr>
        <p:spPr>
          <a:xfrm>
            <a:off x="6416026" y="557250"/>
            <a:ext cx="2527500" cy="25275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Professional </a:t>
            </a:r>
            <a:b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tone.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Resumes are made professional by maintaining grammatical accuracy, making sure all information provided is correct, and using appropriate word choice.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3" name="Google Shape;4623;p241"/>
          <p:cNvSpPr/>
          <p:nvPr/>
        </p:nvSpPr>
        <p:spPr>
          <a:xfrm>
            <a:off x="4781379" y="2709835"/>
            <a:ext cx="2292300" cy="2292300"/>
          </a:xfrm>
          <a:prstGeom prst="ellipse">
            <a:avLst/>
          </a:prstGeom>
          <a:solidFill>
            <a:srgbClr val="FFFFFF">
              <a:alpha val="4581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Aesthetically pleasing.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 sure bullet points align, font types, colors, and sizes are consistent, and the content is easily digestible.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24" name="Google Shape;4624;p241"/>
          <p:cNvCxnSpPr>
            <a:endCxn id="4623" idx="2"/>
          </p:cNvCxnSpPr>
          <p:nvPr/>
        </p:nvCxnSpPr>
        <p:spPr>
          <a:xfrm>
            <a:off x="3147579" y="3699085"/>
            <a:ext cx="1633800" cy="156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5" name="Google Shape;4625;p241"/>
          <p:cNvCxnSpPr/>
          <p:nvPr/>
        </p:nvCxnSpPr>
        <p:spPr>
          <a:xfrm rot="10800000" flipH="1">
            <a:off x="3097525" y="2335750"/>
            <a:ext cx="3438300" cy="8520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0" name="Google Shape;4630;p2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44"/>
            <a:ext cx="9143999" cy="51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1" name="Google Shape;4631;p242"/>
          <p:cNvSpPr/>
          <p:nvPr/>
        </p:nvSpPr>
        <p:spPr>
          <a:xfrm>
            <a:off x="1359526" y="1300250"/>
            <a:ext cx="38520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2" name="Google Shape;4632;p242"/>
          <p:cNvSpPr/>
          <p:nvPr/>
        </p:nvSpPr>
        <p:spPr>
          <a:xfrm>
            <a:off x="1354450" y="2002545"/>
            <a:ext cx="38520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3" name="Google Shape;4633;p242"/>
          <p:cNvSpPr/>
          <p:nvPr/>
        </p:nvSpPr>
        <p:spPr>
          <a:xfrm>
            <a:off x="1354450" y="2692856"/>
            <a:ext cx="38520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4" name="Google Shape;4634;p242"/>
          <p:cNvSpPr/>
          <p:nvPr/>
        </p:nvSpPr>
        <p:spPr>
          <a:xfrm>
            <a:off x="1354450" y="3385578"/>
            <a:ext cx="38520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5" name="Google Shape;4635;p242"/>
          <p:cNvSpPr/>
          <p:nvPr/>
        </p:nvSpPr>
        <p:spPr>
          <a:xfrm>
            <a:off x="1360753" y="4078300"/>
            <a:ext cx="38520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6" name="Google Shape;4636;p2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Resume 101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37" name="Google Shape;4637;p2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Resumes should following this order: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38" name="Google Shape;4638;p2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39" name="Google Shape;4639;p242"/>
          <p:cNvSpPr txBox="1">
            <a:spLocks noGrp="1"/>
          </p:cNvSpPr>
          <p:nvPr>
            <p:ph type="subTitle" idx="1"/>
          </p:nvPr>
        </p:nvSpPr>
        <p:spPr>
          <a:xfrm>
            <a:off x="1549950" y="1319425"/>
            <a:ext cx="36627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Your name and contact information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0" name="Google Shape;4640;p242"/>
          <p:cNvSpPr txBox="1">
            <a:spLocks noGrp="1"/>
          </p:cNvSpPr>
          <p:nvPr>
            <p:ph type="subTitle" idx="2"/>
          </p:nvPr>
        </p:nvSpPr>
        <p:spPr>
          <a:xfrm>
            <a:off x="1545694" y="2004950"/>
            <a:ext cx="3223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Summary statement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1" name="Google Shape;4641;p242"/>
          <p:cNvSpPr txBox="1">
            <a:spLocks noGrp="1"/>
          </p:cNvSpPr>
          <p:nvPr>
            <p:ph type="subTitle" idx="3"/>
          </p:nvPr>
        </p:nvSpPr>
        <p:spPr>
          <a:xfrm>
            <a:off x="1549974" y="2695263"/>
            <a:ext cx="3223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Technical skills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2" name="Google Shape;4642;p242"/>
          <p:cNvSpPr txBox="1">
            <a:spLocks noGrp="1"/>
          </p:cNvSpPr>
          <p:nvPr>
            <p:ph type="subTitle" idx="4"/>
          </p:nvPr>
        </p:nvSpPr>
        <p:spPr>
          <a:xfrm>
            <a:off x="1545650" y="3385563"/>
            <a:ext cx="3223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Recent work experience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3" name="Google Shape;4643;p242"/>
          <p:cNvSpPr txBox="1">
            <a:spLocks noGrp="1"/>
          </p:cNvSpPr>
          <p:nvPr>
            <p:ph type="subTitle" idx="5"/>
          </p:nvPr>
        </p:nvSpPr>
        <p:spPr>
          <a:xfrm>
            <a:off x="1549974" y="4078300"/>
            <a:ext cx="32235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Educational background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44" name="Google Shape;4644;p242"/>
          <p:cNvGrpSpPr/>
          <p:nvPr/>
        </p:nvGrpSpPr>
        <p:grpSpPr>
          <a:xfrm>
            <a:off x="459100" y="1300225"/>
            <a:ext cx="776889" cy="621300"/>
            <a:chOff x="457200" y="1378813"/>
            <a:chExt cx="776889" cy="621300"/>
          </a:xfrm>
        </p:grpSpPr>
        <p:sp>
          <p:nvSpPr>
            <p:cNvPr id="4645" name="Google Shape;4645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646" name="Google Shape;4646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7" name="Google Shape;4647;p242"/>
          <p:cNvGrpSpPr/>
          <p:nvPr/>
        </p:nvGrpSpPr>
        <p:grpSpPr>
          <a:xfrm>
            <a:off x="459100" y="2000125"/>
            <a:ext cx="776889" cy="621300"/>
            <a:chOff x="457200" y="1378813"/>
            <a:chExt cx="776889" cy="621300"/>
          </a:xfrm>
        </p:grpSpPr>
        <p:sp>
          <p:nvSpPr>
            <p:cNvPr id="4648" name="Google Shape;4648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649" name="Google Shape;4649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0" name="Google Shape;4650;p242"/>
          <p:cNvGrpSpPr/>
          <p:nvPr/>
        </p:nvGrpSpPr>
        <p:grpSpPr>
          <a:xfrm>
            <a:off x="459100" y="2692850"/>
            <a:ext cx="776889" cy="621300"/>
            <a:chOff x="457200" y="1378813"/>
            <a:chExt cx="776889" cy="621300"/>
          </a:xfrm>
        </p:grpSpPr>
        <p:sp>
          <p:nvSpPr>
            <p:cNvPr id="4651" name="Google Shape;4651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652" name="Google Shape;4652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3" name="Google Shape;4653;p242"/>
          <p:cNvGrpSpPr/>
          <p:nvPr/>
        </p:nvGrpSpPr>
        <p:grpSpPr>
          <a:xfrm>
            <a:off x="459100" y="3390350"/>
            <a:ext cx="776889" cy="621300"/>
            <a:chOff x="457200" y="1378813"/>
            <a:chExt cx="776889" cy="621300"/>
          </a:xfrm>
        </p:grpSpPr>
        <p:sp>
          <p:nvSpPr>
            <p:cNvPr id="4654" name="Google Shape;4654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655" name="Google Shape;4655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6" name="Google Shape;4656;p242"/>
          <p:cNvGrpSpPr/>
          <p:nvPr/>
        </p:nvGrpSpPr>
        <p:grpSpPr>
          <a:xfrm>
            <a:off x="471400" y="4083075"/>
            <a:ext cx="776889" cy="621300"/>
            <a:chOff x="457200" y="1378813"/>
            <a:chExt cx="776889" cy="621300"/>
          </a:xfrm>
        </p:grpSpPr>
        <p:sp>
          <p:nvSpPr>
            <p:cNvPr id="4657" name="Google Shape;4657;p24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658" name="Google Shape;4658;p24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BE2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59" name="Google Shape;4659;p242"/>
          <p:cNvCxnSpPr/>
          <p:nvPr/>
        </p:nvCxnSpPr>
        <p:spPr>
          <a:xfrm>
            <a:off x="274375" y="640080"/>
            <a:ext cx="862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7BF"/>
        </a:solidFill>
        <a:effectLst/>
      </p:bgPr>
    </p:bg>
    <p:spTree>
      <p:nvGrpSpPr>
        <p:cNvPr id="1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4" name="Google Shape;4664;p243"/>
          <p:cNvSpPr/>
          <p:nvPr/>
        </p:nvSpPr>
        <p:spPr>
          <a:xfrm>
            <a:off x="-7350" y="1805400"/>
            <a:ext cx="9168600" cy="3338100"/>
          </a:xfrm>
          <a:prstGeom prst="rect">
            <a:avLst/>
          </a:prstGeom>
          <a:gradFill>
            <a:gsLst>
              <a:gs pos="0">
                <a:srgbClr val="D1F7BF"/>
              </a:gs>
              <a:gs pos="100000">
                <a:srgbClr val="6B935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5" name="Google Shape;4665;p2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and Contact Information</a:t>
            </a:r>
            <a:endParaRPr/>
          </a:p>
        </p:txBody>
      </p:sp>
      <p:sp>
        <p:nvSpPr>
          <p:cNvPr id="4666" name="Google Shape;4666;p2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While this section is usually straightforward, consider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7" name="Google Shape;4667;p2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68" name="Google Shape;4668;p243"/>
          <p:cNvSpPr/>
          <p:nvPr/>
        </p:nvSpPr>
        <p:spPr>
          <a:xfrm>
            <a:off x="481150" y="1293150"/>
            <a:ext cx="621300" cy="62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9" name="Google Shape;4669;p243"/>
          <p:cNvSpPr/>
          <p:nvPr/>
        </p:nvSpPr>
        <p:spPr>
          <a:xfrm>
            <a:off x="798150" y="1293150"/>
            <a:ext cx="7762800" cy="62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0" name="Google Shape;4670;p243"/>
          <p:cNvSpPr/>
          <p:nvPr/>
        </p:nvSpPr>
        <p:spPr>
          <a:xfrm>
            <a:off x="8248375" y="1293150"/>
            <a:ext cx="621300" cy="62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1" name="Google Shape;4671;p243"/>
          <p:cNvSpPr txBox="1">
            <a:spLocks noGrp="1"/>
          </p:cNvSpPr>
          <p:nvPr>
            <p:ph type="subTitle" idx="1"/>
          </p:nvPr>
        </p:nvSpPr>
        <p:spPr>
          <a:xfrm>
            <a:off x="1192900" y="1319425"/>
            <a:ext cx="7101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Use the same name that appears on your LinkedIn. Do not use a nickname.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72" name="Google Shape;4672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71" y="1368813"/>
            <a:ext cx="469379" cy="4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3" name="Google Shape;4673;p243"/>
          <p:cNvSpPr/>
          <p:nvPr/>
        </p:nvSpPr>
        <p:spPr>
          <a:xfrm>
            <a:off x="481150" y="2085075"/>
            <a:ext cx="621300" cy="62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4" name="Google Shape;4674;p243"/>
          <p:cNvSpPr/>
          <p:nvPr/>
        </p:nvSpPr>
        <p:spPr>
          <a:xfrm>
            <a:off x="798150" y="2085075"/>
            <a:ext cx="7762800" cy="62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5" name="Google Shape;4675;p243"/>
          <p:cNvSpPr/>
          <p:nvPr/>
        </p:nvSpPr>
        <p:spPr>
          <a:xfrm>
            <a:off x="8248375" y="2085075"/>
            <a:ext cx="621300" cy="62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6" name="Google Shape;4676;p243"/>
          <p:cNvSpPr txBox="1">
            <a:spLocks noGrp="1"/>
          </p:cNvSpPr>
          <p:nvPr>
            <p:ph type="subTitle" idx="2"/>
          </p:nvPr>
        </p:nvSpPr>
        <p:spPr>
          <a:xfrm>
            <a:off x="1192900" y="2111350"/>
            <a:ext cx="647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Do not list a home address.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77" name="Google Shape;4677;p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771" y="2166825"/>
            <a:ext cx="469379" cy="4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8" name="Google Shape;4678;p243"/>
          <p:cNvSpPr/>
          <p:nvPr/>
        </p:nvSpPr>
        <p:spPr>
          <a:xfrm>
            <a:off x="481150" y="2897050"/>
            <a:ext cx="621300" cy="62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9" name="Google Shape;4679;p243"/>
          <p:cNvSpPr/>
          <p:nvPr/>
        </p:nvSpPr>
        <p:spPr>
          <a:xfrm>
            <a:off x="798150" y="2897050"/>
            <a:ext cx="7762800" cy="62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0" name="Google Shape;4680;p243"/>
          <p:cNvSpPr/>
          <p:nvPr/>
        </p:nvSpPr>
        <p:spPr>
          <a:xfrm>
            <a:off x="8248375" y="2897050"/>
            <a:ext cx="621300" cy="62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1" name="Google Shape;4681;p243"/>
          <p:cNvSpPr txBox="1">
            <a:spLocks noGrp="1"/>
          </p:cNvSpPr>
          <p:nvPr>
            <p:ph type="subTitle" idx="3"/>
          </p:nvPr>
        </p:nvSpPr>
        <p:spPr>
          <a:xfrm>
            <a:off x="1192900" y="2923325"/>
            <a:ext cx="64704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Add your phone number and email.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82" name="Google Shape;4682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71" y="2972713"/>
            <a:ext cx="469379" cy="4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3" name="Google Shape;4683;p243"/>
          <p:cNvSpPr/>
          <p:nvPr/>
        </p:nvSpPr>
        <p:spPr>
          <a:xfrm>
            <a:off x="481150" y="3688975"/>
            <a:ext cx="621300" cy="62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243"/>
          <p:cNvSpPr/>
          <p:nvPr/>
        </p:nvSpPr>
        <p:spPr>
          <a:xfrm>
            <a:off x="798150" y="3688975"/>
            <a:ext cx="7762800" cy="62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243"/>
          <p:cNvSpPr/>
          <p:nvPr/>
        </p:nvSpPr>
        <p:spPr>
          <a:xfrm>
            <a:off x="8248375" y="3688975"/>
            <a:ext cx="621300" cy="621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6" name="Google Shape;4686;p243"/>
          <p:cNvSpPr txBox="1">
            <a:spLocks noGrp="1"/>
          </p:cNvSpPr>
          <p:nvPr>
            <p:ph type="subTitle" idx="4"/>
          </p:nvPr>
        </p:nvSpPr>
        <p:spPr>
          <a:xfrm>
            <a:off x="1192900" y="3715250"/>
            <a:ext cx="74148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Consider using a professional, security-based email provider such as ProtonMail.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87" name="Google Shape;4687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71" y="3764638"/>
            <a:ext cx="469379" cy="4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7BF"/>
        </a:solidFill>
        <a:effectLst/>
      </p:bgPr>
    </p:bg>
    <p:spTree>
      <p:nvGrpSpPr>
        <p:cNvPr id="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Google Shape;4692;p244"/>
          <p:cNvSpPr/>
          <p:nvPr/>
        </p:nvSpPr>
        <p:spPr>
          <a:xfrm>
            <a:off x="-7350" y="2697025"/>
            <a:ext cx="9168600" cy="2446500"/>
          </a:xfrm>
          <a:prstGeom prst="rect">
            <a:avLst/>
          </a:prstGeom>
          <a:gradFill>
            <a:gsLst>
              <a:gs pos="0">
                <a:srgbClr val="D1F7BF"/>
              </a:gs>
              <a:gs pos="100000">
                <a:srgbClr val="6B935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3" name="Google Shape;4693;p244"/>
          <p:cNvSpPr/>
          <p:nvPr/>
        </p:nvSpPr>
        <p:spPr>
          <a:xfrm>
            <a:off x="6175000" y="1257300"/>
            <a:ext cx="2986200" cy="3319800"/>
          </a:xfrm>
          <a:prstGeom prst="rect">
            <a:avLst/>
          </a:prstGeom>
          <a:solidFill>
            <a:srgbClr val="C9E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4" name="Google Shape;4694;p2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Statement</a:t>
            </a:r>
            <a:endParaRPr/>
          </a:p>
        </p:txBody>
      </p:sp>
      <p:sp>
        <p:nvSpPr>
          <p:cNvPr id="4695" name="Google Shape;4695;p2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398100" cy="2204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statements are placed at the top </a:t>
            </a:r>
            <a:br>
              <a:rPr lang="en"/>
            </a:br>
            <a:r>
              <a:rPr lang="en"/>
              <a:t>of a resume to give the employer a preview </a:t>
            </a:r>
            <a:br>
              <a:rPr lang="en"/>
            </a:br>
            <a:r>
              <a:rPr lang="en"/>
              <a:t>of the candidate’s expertise and personal motivations.</a:t>
            </a:r>
            <a:endParaRPr/>
          </a:p>
        </p:txBody>
      </p:sp>
      <p:sp>
        <p:nvSpPr>
          <p:cNvPr id="4696" name="Google Shape;4696;p2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37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97" name="Google Shape;4697;p244"/>
          <p:cNvSpPr txBox="1">
            <a:spLocks noGrp="1"/>
          </p:cNvSpPr>
          <p:nvPr>
            <p:ph type="subTitle" idx="1"/>
          </p:nvPr>
        </p:nvSpPr>
        <p:spPr>
          <a:xfrm>
            <a:off x="6175000" y="1589875"/>
            <a:ext cx="2694600" cy="27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1905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DEmonstrate your passion, professional interest, value, and accomplishments.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190500" algn="l" rtl="0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Should be a short paragraph.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Do not include more than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four to five sentences.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190500" algn="l" rtl="0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When faced with thousands of resumes, recruiters may only read personal statements before deciding to continue reading or move on to the next candidate.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190500" algn="l" rtl="0">
              <a:spcBef>
                <a:spcPts val="100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Be sure to make an impact by speaking directly and personally!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98" name="Google Shape;4698;p244"/>
          <p:cNvCxnSpPr/>
          <p:nvPr/>
        </p:nvCxnSpPr>
        <p:spPr>
          <a:xfrm>
            <a:off x="274375" y="640080"/>
            <a:ext cx="870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99" name="Google Shape;4699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58" y="746450"/>
            <a:ext cx="3048893" cy="4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0" name="Google Shape;4700;p244"/>
          <p:cNvSpPr/>
          <p:nvPr/>
        </p:nvSpPr>
        <p:spPr>
          <a:xfrm>
            <a:off x="4631100" y="1359300"/>
            <a:ext cx="1485600" cy="8562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7BF"/>
        </a:solidFill>
        <a:effectLst/>
      </p:bgPr>
    </p:bg>
    <p:spTree>
      <p:nvGrpSpPr>
        <p:cNvPr id="1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p245"/>
          <p:cNvSpPr/>
          <p:nvPr/>
        </p:nvSpPr>
        <p:spPr>
          <a:xfrm>
            <a:off x="-7350" y="2697025"/>
            <a:ext cx="9168600" cy="2446500"/>
          </a:xfrm>
          <a:prstGeom prst="rect">
            <a:avLst/>
          </a:prstGeom>
          <a:gradFill>
            <a:gsLst>
              <a:gs pos="0">
                <a:srgbClr val="D1F7BF"/>
              </a:gs>
              <a:gs pos="100000">
                <a:srgbClr val="6B935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6" name="Google Shape;4706;p245"/>
          <p:cNvSpPr/>
          <p:nvPr/>
        </p:nvSpPr>
        <p:spPr>
          <a:xfrm>
            <a:off x="6175000" y="1943100"/>
            <a:ext cx="2981400" cy="1924200"/>
          </a:xfrm>
          <a:prstGeom prst="rect">
            <a:avLst/>
          </a:prstGeom>
          <a:solidFill>
            <a:srgbClr val="C9E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7" name="Google Shape;4707;p2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Technical Skills</a:t>
            </a:r>
            <a:endParaRPr/>
          </a:p>
        </p:txBody>
      </p:sp>
      <p:sp>
        <p:nvSpPr>
          <p:cNvPr id="4708" name="Google Shape;4708;p2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398100" cy="2204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cybersecurity job seekers, the technical skills section can be considered the most important of a resume.</a:t>
            </a:r>
            <a:endParaRPr/>
          </a:p>
        </p:txBody>
      </p:sp>
      <p:sp>
        <p:nvSpPr>
          <p:cNvPr id="4709" name="Google Shape;4709;p2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710" name="Google Shape;4710;p245"/>
          <p:cNvSpPr txBox="1">
            <a:spLocks noGrp="1"/>
          </p:cNvSpPr>
          <p:nvPr>
            <p:ph type="subTitle" idx="1"/>
          </p:nvPr>
        </p:nvSpPr>
        <p:spPr>
          <a:xfrm>
            <a:off x="6175000" y="2228850"/>
            <a:ext cx="26946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Companies use algorithms to search through resumes for matching keywords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Having the correct skills to match these keyword searches can greatly impact the success of your resume.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11" name="Google Shape;4711;p245"/>
          <p:cNvCxnSpPr/>
          <p:nvPr/>
        </p:nvCxnSpPr>
        <p:spPr>
          <a:xfrm>
            <a:off x="274375" y="640080"/>
            <a:ext cx="870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12" name="Google Shape;4712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58" y="746450"/>
            <a:ext cx="3048893" cy="4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3" name="Google Shape;4713;p245"/>
          <p:cNvSpPr/>
          <p:nvPr/>
        </p:nvSpPr>
        <p:spPr>
          <a:xfrm>
            <a:off x="3481050" y="2247650"/>
            <a:ext cx="2602800" cy="8736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7BF"/>
        </a:solidFill>
        <a:effectLst/>
      </p:bgPr>
    </p:bg>
    <p:spTree>
      <p:nvGrpSpPr>
        <p:cNvPr id="1" name="Shape 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8" name="Google Shape;4718;p246"/>
          <p:cNvSpPr/>
          <p:nvPr/>
        </p:nvSpPr>
        <p:spPr>
          <a:xfrm>
            <a:off x="-7350" y="2697025"/>
            <a:ext cx="9168600" cy="2446500"/>
          </a:xfrm>
          <a:prstGeom prst="rect">
            <a:avLst/>
          </a:prstGeom>
          <a:gradFill>
            <a:gsLst>
              <a:gs pos="0">
                <a:srgbClr val="D1F7BF"/>
              </a:gs>
              <a:gs pos="100000">
                <a:srgbClr val="6B935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9" name="Google Shape;4719;p2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Technical Skills</a:t>
            </a:r>
            <a:endParaRPr/>
          </a:p>
        </p:txBody>
      </p:sp>
      <p:sp>
        <p:nvSpPr>
          <p:cNvPr id="4720" name="Google Shape;4720;p2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857100" cy="22044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Including strong keywords and skills to catch the attention of recruiters and algorithms is a process is known as “optimizing your resume.”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1" name="Google Shape;4721;p2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39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722" name="Google Shape;4722;p246"/>
          <p:cNvCxnSpPr/>
          <p:nvPr/>
        </p:nvCxnSpPr>
        <p:spPr>
          <a:xfrm>
            <a:off x="274375" y="640080"/>
            <a:ext cx="870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3" name="Google Shape;4723;p246"/>
          <p:cNvSpPr/>
          <p:nvPr/>
        </p:nvSpPr>
        <p:spPr>
          <a:xfrm>
            <a:off x="4631100" y="1359300"/>
            <a:ext cx="1485600" cy="8562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4" name="Google Shape;4724;p246"/>
          <p:cNvSpPr/>
          <p:nvPr/>
        </p:nvSpPr>
        <p:spPr>
          <a:xfrm>
            <a:off x="6175000" y="2925500"/>
            <a:ext cx="2986200" cy="723600"/>
          </a:xfrm>
          <a:prstGeom prst="rect">
            <a:avLst/>
          </a:prstGeom>
          <a:solidFill>
            <a:srgbClr val="C9E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5" name="Google Shape;4725;p246"/>
          <p:cNvSpPr txBox="1">
            <a:spLocks noGrp="1"/>
          </p:cNvSpPr>
          <p:nvPr>
            <p:ph type="subTitle" idx="1"/>
          </p:nvPr>
        </p:nvSpPr>
        <p:spPr>
          <a:xfrm>
            <a:off x="6509375" y="2925350"/>
            <a:ext cx="23604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1905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Keep it simple, clear,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concise.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26" name="Google Shape;4726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483" y="746450"/>
            <a:ext cx="3048893" cy="4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7" name="Google Shape;4727;p246"/>
          <p:cNvSpPr/>
          <p:nvPr/>
        </p:nvSpPr>
        <p:spPr>
          <a:xfrm>
            <a:off x="3783700" y="3101900"/>
            <a:ext cx="541200" cy="2799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8" name="Google Shape;4728;p246"/>
          <p:cNvSpPr/>
          <p:nvPr/>
        </p:nvSpPr>
        <p:spPr>
          <a:xfrm>
            <a:off x="5716025" y="1679275"/>
            <a:ext cx="541200" cy="3867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9" name="Google Shape;4729;p246"/>
          <p:cNvSpPr/>
          <p:nvPr/>
        </p:nvSpPr>
        <p:spPr>
          <a:xfrm>
            <a:off x="4669125" y="3932475"/>
            <a:ext cx="785100" cy="2799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" name="Google Shape;4096;p211"/>
          <p:cNvPicPr preferRelativeResize="0"/>
          <p:nvPr/>
        </p:nvPicPr>
        <p:blipFill rotWithShape="1">
          <a:blip r:embed="rId3">
            <a:alphaModFix/>
          </a:blip>
          <a:srcRect l="8367" r="8375"/>
          <a:stretch/>
        </p:blipFill>
        <p:spPr>
          <a:xfrm>
            <a:off x="-12300" y="0"/>
            <a:ext cx="9168600" cy="514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7" name="Google Shape;4097;p211"/>
          <p:cNvSpPr/>
          <p:nvPr/>
        </p:nvSpPr>
        <p:spPr>
          <a:xfrm rot="-5400000" flipH="1">
            <a:off x="904850" y="-919650"/>
            <a:ext cx="5161500" cy="7000800"/>
          </a:xfrm>
          <a:prstGeom prst="rect">
            <a:avLst/>
          </a:prstGeom>
          <a:gradFill>
            <a:gsLst>
              <a:gs pos="0">
                <a:srgbClr val="B7B7B7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4098;p211"/>
          <p:cNvSpPr/>
          <p:nvPr/>
        </p:nvSpPr>
        <p:spPr>
          <a:xfrm>
            <a:off x="1358038" y="1452650"/>
            <a:ext cx="41643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9" name="Google Shape;4099;p211"/>
          <p:cNvGrpSpPr/>
          <p:nvPr/>
        </p:nvGrpSpPr>
        <p:grpSpPr>
          <a:xfrm>
            <a:off x="469500" y="1459800"/>
            <a:ext cx="776889" cy="621300"/>
            <a:chOff x="457200" y="1378813"/>
            <a:chExt cx="776889" cy="621300"/>
          </a:xfrm>
        </p:grpSpPr>
        <p:sp>
          <p:nvSpPr>
            <p:cNvPr id="4100" name="Google Shape;4100;p2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01" name="Google Shape;4101;p2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2" name="Google Shape;4102;p211"/>
          <p:cNvGrpSpPr/>
          <p:nvPr/>
        </p:nvGrpSpPr>
        <p:grpSpPr>
          <a:xfrm>
            <a:off x="457200" y="2152525"/>
            <a:ext cx="776889" cy="621300"/>
            <a:chOff x="457200" y="1378813"/>
            <a:chExt cx="776889" cy="621300"/>
          </a:xfrm>
        </p:grpSpPr>
        <p:sp>
          <p:nvSpPr>
            <p:cNvPr id="4103" name="Google Shape;4103;p2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04" name="Google Shape;4104;p2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5" name="Google Shape;4105;p211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4106" name="Google Shape;4106;p2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7BA5D"/>
            </a:solidFill>
            <a:ln>
              <a:noFill/>
            </a:ln>
          </p:spPr>
          <p:txBody>
            <a:bodyPr spcFirstLastPara="1" wrap="square" lIns="91425" tIns="91425" rIns="90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07" name="Google Shape;4107;p2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7BA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8" name="Google Shape;4108;p211"/>
          <p:cNvGrpSpPr/>
          <p:nvPr/>
        </p:nvGrpSpPr>
        <p:grpSpPr>
          <a:xfrm>
            <a:off x="457200" y="3542750"/>
            <a:ext cx="776889" cy="621300"/>
            <a:chOff x="457200" y="1378813"/>
            <a:chExt cx="776889" cy="621300"/>
          </a:xfrm>
        </p:grpSpPr>
        <p:sp>
          <p:nvSpPr>
            <p:cNvPr id="4109" name="Google Shape;4109;p2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10" name="Google Shape;4110;p2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1" name="Google Shape;4111;p211"/>
          <p:cNvSpPr/>
          <p:nvPr/>
        </p:nvSpPr>
        <p:spPr>
          <a:xfrm>
            <a:off x="1352550" y="2154946"/>
            <a:ext cx="41643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2" name="Google Shape;4112;p211"/>
          <p:cNvSpPr/>
          <p:nvPr/>
        </p:nvSpPr>
        <p:spPr>
          <a:xfrm>
            <a:off x="1352550" y="2845257"/>
            <a:ext cx="41643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3" name="Google Shape;4113;p211"/>
          <p:cNvSpPr/>
          <p:nvPr/>
        </p:nvSpPr>
        <p:spPr>
          <a:xfrm>
            <a:off x="1352550" y="3537980"/>
            <a:ext cx="41643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4" name="Google Shape;4114;p211"/>
          <p:cNvGrpSpPr/>
          <p:nvPr/>
        </p:nvGrpSpPr>
        <p:grpSpPr>
          <a:xfrm>
            <a:off x="469500" y="4235475"/>
            <a:ext cx="776889" cy="621300"/>
            <a:chOff x="457200" y="1378813"/>
            <a:chExt cx="776889" cy="621300"/>
          </a:xfrm>
        </p:grpSpPr>
        <p:sp>
          <p:nvSpPr>
            <p:cNvPr id="4115" name="Google Shape;4115;p2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16" name="Google Shape;4116;p21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7" name="Google Shape;4117;p211"/>
          <p:cNvSpPr/>
          <p:nvPr/>
        </p:nvSpPr>
        <p:spPr>
          <a:xfrm>
            <a:off x="1359364" y="4230702"/>
            <a:ext cx="4164300" cy="62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8" name="Google Shape;4118;p21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Week</a:t>
            </a:r>
            <a:endParaRPr/>
          </a:p>
        </p:txBody>
      </p:sp>
      <p:sp>
        <p:nvSpPr>
          <p:cNvPr id="4119" name="Google Shape;4119;p21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Over the next two classes, we will cover the following career </a:t>
            </a:r>
            <a:br>
              <a:rPr lang="en" sz="1600"/>
            </a:br>
            <a:r>
              <a:rPr lang="en" sz="1600"/>
              <a:t>prep skills that will help you get interviews and land jobs:</a:t>
            </a:r>
            <a:endParaRPr sz="1600"/>
          </a:p>
        </p:txBody>
      </p:sp>
      <p:sp>
        <p:nvSpPr>
          <p:cNvPr id="4120" name="Google Shape;4120;p2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121" name="Google Shape;4121;p211"/>
          <p:cNvSpPr txBox="1">
            <a:spLocks noGrp="1"/>
          </p:cNvSpPr>
          <p:nvPr>
            <p:ph type="subTitle" idx="3"/>
          </p:nvPr>
        </p:nvSpPr>
        <p:spPr>
          <a:xfrm>
            <a:off x="1525726" y="1471825"/>
            <a:ext cx="3823200" cy="606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your cybersecurity career path.</a:t>
            </a:r>
            <a:endParaRPr/>
          </a:p>
        </p:txBody>
      </p:sp>
      <p:sp>
        <p:nvSpPr>
          <p:cNvPr id="4122" name="Google Shape;4122;p211"/>
          <p:cNvSpPr txBox="1">
            <a:spLocks noGrp="1"/>
          </p:cNvSpPr>
          <p:nvPr>
            <p:ph type="subTitle" idx="4"/>
          </p:nvPr>
        </p:nvSpPr>
        <p:spPr>
          <a:xfrm>
            <a:off x="1520680" y="2157350"/>
            <a:ext cx="3823200" cy="606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your cybersecurity network.</a:t>
            </a:r>
            <a:endParaRPr/>
          </a:p>
        </p:txBody>
      </p:sp>
      <p:sp>
        <p:nvSpPr>
          <p:cNvPr id="4123" name="Google Shape;4123;p211"/>
          <p:cNvSpPr txBox="1">
            <a:spLocks noGrp="1"/>
          </p:cNvSpPr>
          <p:nvPr>
            <p:ph type="subTitle" idx="5"/>
          </p:nvPr>
        </p:nvSpPr>
        <p:spPr>
          <a:xfrm>
            <a:off x="1525757" y="2847663"/>
            <a:ext cx="3823200" cy="606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Non-traditional job searching.</a:t>
            </a:r>
            <a:endParaRPr/>
          </a:p>
        </p:txBody>
      </p:sp>
      <p:sp>
        <p:nvSpPr>
          <p:cNvPr id="4124" name="Google Shape;4124;p211"/>
          <p:cNvSpPr txBox="1">
            <a:spLocks noGrp="1"/>
          </p:cNvSpPr>
          <p:nvPr>
            <p:ph type="subTitle" idx="6"/>
          </p:nvPr>
        </p:nvSpPr>
        <p:spPr>
          <a:xfrm>
            <a:off x="1520628" y="3537963"/>
            <a:ext cx="3823200" cy="606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powerful resume and LinkedIn profile.</a:t>
            </a:r>
            <a:endParaRPr/>
          </a:p>
        </p:txBody>
      </p:sp>
      <p:sp>
        <p:nvSpPr>
          <p:cNvPr id="4125" name="Google Shape;4125;p211"/>
          <p:cNvSpPr txBox="1">
            <a:spLocks noGrp="1"/>
          </p:cNvSpPr>
          <p:nvPr>
            <p:ph type="subTitle" idx="7"/>
          </p:nvPr>
        </p:nvSpPr>
        <p:spPr>
          <a:xfrm>
            <a:off x="1523192" y="4230700"/>
            <a:ext cx="3823200" cy="606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and technical interview tips.</a:t>
            </a:r>
            <a:endParaRPr/>
          </a:p>
        </p:txBody>
      </p:sp>
      <p:cxnSp>
        <p:nvCxnSpPr>
          <p:cNvPr id="4126" name="Google Shape;4126;p211"/>
          <p:cNvCxnSpPr/>
          <p:nvPr/>
        </p:nvCxnSpPr>
        <p:spPr>
          <a:xfrm>
            <a:off x="274375" y="640080"/>
            <a:ext cx="591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Google Shape;4734;p2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735" name="Google Shape;4735;p2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36" name="Google Shape;4736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7" name="Google Shape;4737;p247"/>
          <p:cNvSpPr txBox="1"/>
          <p:nvPr/>
        </p:nvSpPr>
        <p:spPr>
          <a:xfrm>
            <a:off x="3575225" y="1303425"/>
            <a:ext cx="5294400" cy="29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What have we learned so far?</a:t>
            </a:r>
            <a:endParaRPr sz="2400" b="1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2CC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Keep track of all the topics, </a:t>
            </a:r>
            <a:br>
              <a:rPr lang="en" sz="20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tools and skills you’ve learned while it is still fresh in your memory.</a:t>
            </a:r>
            <a:endParaRPr sz="20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2CC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Also include non-technical skills </a:t>
            </a:r>
            <a:br>
              <a:rPr lang="en" sz="20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0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like communications and reporting.</a:t>
            </a:r>
            <a:endParaRPr sz="20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8" name="Google Shape;4738;p24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40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7BF"/>
        </a:solidFill>
        <a:effectLst/>
      </p:bgPr>
    </p:bg>
    <p:spTree>
      <p:nvGrpSpPr>
        <p:cNvPr id="1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p248"/>
          <p:cNvSpPr/>
          <p:nvPr/>
        </p:nvSpPr>
        <p:spPr>
          <a:xfrm>
            <a:off x="-7350" y="2697025"/>
            <a:ext cx="9168600" cy="2446500"/>
          </a:xfrm>
          <a:prstGeom prst="rect">
            <a:avLst/>
          </a:prstGeom>
          <a:gradFill>
            <a:gsLst>
              <a:gs pos="0">
                <a:srgbClr val="D1F7BF"/>
              </a:gs>
              <a:gs pos="100000">
                <a:srgbClr val="6B935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4" name="Google Shape;4744;p248"/>
          <p:cNvSpPr/>
          <p:nvPr/>
        </p:nvSpPr>
        <p:spPr>
          <a:xfrm>
            <a:off x="6181150" y="1666150"/>
            <a:ext cx="2980200" cy="2672700"/>
          </a:xfrm>
          <a:prstGeom prst="rect">
            <a:avLst/>
          </a:prstGeom>
          <a:solidFill>
            <a:srgbClr val="C9E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5" name="Google Shape;4745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58" y="746450"/>
            <a:ext cx="3048893" cy="4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6" name="Google Shape;4746;p24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Recent Work Experience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47" name="Google Shape;4747;p24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618900" cy="1321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section contains your most recent and relevant work experience.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748" name="Google Shape;4748;p2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41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749" name="Google Shape;4749;p248"/>
          <p:cNvCxnSpPr/>
          <p:nvPr/>
        </p:nvCxnSpPr>
        <p:spPr>
          <a:xfrm>
            <a:off x="274375" y="640080"/>
            <a:ext cx="870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0" name="Google Shape;4750;p248"/>
          <p:cNvSpPr/>
          <p:nvPr/>
        </p:nvSpPr>
        <p:spPr>
          <a:xfrm>
            <a:off x="3490875" y="3073600"/>
            <a:ext cx="2585100" cy="8382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1" name="Google Shape;4751;p248"/>
          <p:cNvSpPr txBox="1">
            <a:spLocks noGrp="1"/>
          </p:cNvSpPr>
          <p:nvPr>
            <p:ph type="subTitle" idx="1"/>
          </p:nvPr>
        </p:nvSpPr>
        <p:spPr>
          <a:xfrm>
            <a:off x="6358900" y="1850425"/>
            <a:ext cx="2625900" cy="2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Job Title, Employer, Start and End Date, Location (optional)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74904" lvl="0" indent="-167640" algn="l" rtl="0">
              <a:spcBef>
                <a:spcPts val="6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If you’re still employed, enter “Present” instead of end date.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Job Responsibilities: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374904" lvl="0" indent="-167640" algn="l" rtl="0">
              <a:spcBef>
                <a:spcPts val="60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Bullet points that emphasize hard skills, responsibilities,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quantifiable achievements during employment.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2" name="Google Shape;4752;p248"/>
          <p:cNvSpPr/>
          <p:nvPr/>
        </p:nvSpPr>
        <p:spPr>
          <a:xfrm>
            <a:off x="6204850" y="1449075"/>
            <a:ext cx="2939100" cy="401400"/>
          </a:xfrm>
          <a:prstGeom prst="rect">
            <a:avLst/>
          </a:prstGeom>
          <a:solidFill>
            <a:srgbClr val="99D17D"/>
          </a:solidFill>
          <a:ln>
            <a:noFill/>
          </a:ln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Each role should include: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7BF"/>
        </a:solidFill>
        <a:effectLst/>
      </p:bgPr>
    </p:bg>
    <p:spTree>
      <p:nvGrpSpPr>
        <p:cNvPr id="1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p249"/>
          <p:cNvSpPr/>
          <p:nvPr/>
        </p:nvSpPr>
        <p:spPr>
          <a:xfrm>
            <a:off x="-7350" y="2697025"/>
            <a:ext cx="9168600" cy="2446500"/>
          </a:xfrm>
          <a:prstGeom prst="rect">
            <a:avLst/>
          </a:prstGeom>
          <a:gradFill>
            <a:gsLst>
              <a:gs pos="0">
                <a:srgbClr val="D1F7BF"/>
              </a:gs>
              <a:gs pos="100000">
                <a:srgbClr val="6B935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58" name="Google Shape;4758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58" y="746450"/>
            <a:ext cx="3048893" cy="4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9" name="Google Shape;4759;p24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Recent Work Experience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60" name="Google Shape;4760;p24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618900" cy="639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</a:rPr>
              <a:t>Some important notes: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61" name="Google Shape;4761;p2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42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762" name="Google Shape;4762;p249"/>
          <p:cNvCxnSpPr/>
          <p:nvPr/>
        </p:nvCxnSpPr>
        <p:spPr>
          <a:xfrm>
            <a:off x="274375" y="640080"/>
            <a:ext cx="870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3" name="Google Shape;4763;p249"/>
          <p:cNvCxnSpPr>
            <a:endCxn id="4764" idx="3"/>
          </p:cNvCxnSpPr>
          <p:nvPr/>
        </p:nvCxnSpPr>
        <p:spPr>
          <a:xfrm rot="10800000" flipH="1">
            <a:off x="6076094" y="2569974"/>
            <a:ext cx="673800" cy="7806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765" name="Google Shape;4765;p249"/>
          <p:cNvCxnSpPr/>
          <p:nvPr/>
        </p:nvCxnSpPr>
        <p:spPr>
          <a:xfrm rot="10800000">
            <a:off x="2341275" y="2497371"/>
            <a:ext cx="1149600" cy="742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766" name="Google Shape;4766;p249"/>
          <p:cNvCxnSpPr/>
          <p:nvPr/>
        </p:nvCxnSpPr>
        <p:spPr>
          <a:xfrm flipH="1">
            <a:off x="3024053" y="3547627"/>
            <a:ext cx="466800" cy="27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4767" name="Google Shape;4767;p249"/>
          <p:cNvCxnSpPr>
            <a:endCxn id="4768" idx="2"/>
          </p:cNvCxnSpPr>
          <p:nvPr/>
        </p:nvCxnSpPr>
        <p:spPr>
          <a:xfrm>
            <a:off x="6076074" y="3635350"/>
            <a:ext cx="895200" cy="304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4769" name="Google Shape;4769;p249"/>
          <p:cNvSpPr/>
          <p:nvPr/>
        </p:nvSpPr>
        <p:spPr>
          <a:xfrm>
            <a:off x="3490875" y="3073600"/>
            <a:ext cx="2585100" cy="8382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0" name="Google Shape;4770;p249"/>
          <p:cNvSpPr/>
          <p:nvPr/>
        </p:nvSpPr>
        <p:spPr>
          <a:xfrm>
            <a:off x="583175" y="1171008"/>
            <a:ext cx="1846200" cy="1845900"/>
          </a:xfrm>
          <a:prstGeom prst="ellipse">
            <a:avLst/>
          </a:prstGeom>
          <a:solidFill>
            <a:srgbClr val="FFFFFF">
              <a:alpha val="4581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Each responsibility or description should begin with an action word.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4" name="Google Shape;4764;p249"/>
          <p:cNvSpPr/>
          <p:nvPr/>
        </p:nvSpPr>
        <p:spPr>
          <a:xfrm>
            <a:off x="6479524" y="994400"/>
            <a:ext cx="1846200" cy="1845900"/>
          </a:xfrm>
          <a:prstGeom prst="ellipse">
            <a:avLst/>
          </a:prstGeom>
          <a:solidFill>
            <a:srgbClr val="FFFFFF">
              <a:alpha val="4581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past jobs: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simple past tense: managed, organized, operated.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1" name="Google Shape;4771;p249"/>
          <p:cNvSpPr/>
          <p:nvPr/>
        </p:nvSpPr>
        <p:spPr>
          <a:xfrm>
            <a:off x="1189527" y="3074383"/>
            <a:ext cx="1846200" cy="1845900"/>
          </a:xfrm>
          <a:prstGeom prst="ellipse">
            <a:avLst/>
          </a:prstGeom>
          <a:solidFill>
            <a:srgbClr val="FFFFFF">
              <a:alpha val="4581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For your </a:t>
            </a:r>
            <a:br>
              <a:rPr lang="en" b="1">
                <a:latin typeface="Roboto"/>
                <a:ea typeface="Roboto"/>
                <a:cs typeface="Roboto"/>
                <a:sym typeface="Roboto"/>
              </a:rPr>
            </a:br>
            <a:r>
              <a:rPr lang="en" b="1">
                <a:latin typeface="Roboto"/>
                <a:ea typeface="Roboto"/>
                <a:cs typeface="Roboto"/>
                <a:sym typeface="Roboto"/>
              </a:rPr>
              <a:t>current job: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simple present tense: manage, organize, operate.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8" name="Google Shape;4768;p249"/>
          <p:cNvSpPr/>
          <p:nvPr/>
        </p:nvSpPr>
        <p:spPr>
          <a:xfrm>
            <a:off x="6971274" y="3016900"/>
            <a:ext cx="1846200" cy="1845900"/>
          </a:xfrm>
          <a:prstGeom prst="ellipse">
            <a:avLst/>
          </a:prstGeom>
          <a:solidFill>
            <a:srgbClr val="FFFFFF">
              <a:alpha val="4581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Unless your experience is limited, do not include experience unrelated to the role you’re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applying to.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6" name="Google Shape;4776;p250"/>
          <p:cNvPicPr preferRelativeResize="0"/>
          <p:nvPr/>
        </p:nvPicPr>
        <p:blipFill rotWithShape="1">
          <a:blip r:embed="rId3">
            <a:alphaModFix/>
          </a:blip>
          <a:srcRect l="-5283" t="12180" r="866"/>
          <a:stretch/>
        </p:blipFill>
        <p:spPr>
          <a:xfrm>
            <a:off x="-8525" y="0"/>
            <a:ext cx="91686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77" name="Google Shape;4777;p250"/>
          <p:cNvSpPr/>
          <p:nvPr/>
        </p:nvSpPr>
        <p:spPr>
          <a:xfrm rot="5400000">
            <a:off x="-602925" y="590100"/>
            <a:ext cx="5142600" cy="3962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2000">
                <a:srgbClr val="274E13"/>
              </a:gs>
              <a:gs pos="100000">
                <a:srgbClr val="1C2518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8" name="Google Shape;4778;p25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Recent Work Experience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79" name="Google Shape;4779;p25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780" name="Google Shape;4780;p250"/>
          <p:cNvSpPr/>
          <p:nvPr/>
        </p:nvSpPr>
        <p:spPr>
          <a:xfrm>
            <a:off x="1305575" y="1288225"/>
            <a:ext cx="2568900" cy="60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Think about the specific results of your work.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1" name="Google Shape;4781;p250"/>
          <p:cNvSpPr/>
          <p:nvPr/>
        </p:nvSpPr>
        <p:spPr>
          <a:xfrm>
            <a:off x="1305575" y="2062100"/>
            <a:ext cx="2568900" cy="734100"/>
          </a:xfrm>
          <a:prstGeom prst="roundRect">
            <a:avLst>
              <a:gd name="adj" fmla="val 14738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Include quantitative information to support your results when applicable. 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2" name="Google Shape;4782;p25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When writing strong bullet points: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783" name="Google Shape;4783;p250"/>
          <p:cNvCxnSpPr/>
          <p:nvPr/>
        </p:nvCxnSpPr>
        <p:spPr>
          <a:xfrm>
            <a:off x="274375" y="640080"/>
            <a:ext cx="3778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4" name="Google Shape;4784;p250"/>
          <p:cNvSpPr/>
          <p:nvPr/>
        </p:nvSpPr>
        <p:spPr>
          <a:xfrm>
            <a:off x="1305575" y="2963175"/>
            <a:ext cx="2568900" cy="60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as specific as possible, </a:t>
            </a:r>
            <a:b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especially with numerical data.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785" name="Google Shape;4785;p250"/>
          <p:cNvGrpSpPr/>
          <p:nvPr/>
        </p:nvGrpSpPr>
        <p:grpSpPr>
          <a:xfrm>
            <a:off x="493438" y="1345413"/>
            <a:ext cx="702780" cy="492514"/>
            <a:chOff x="463425" y="1453125"/>
            <a:chExt cx="735125" cy="513838"/>
          </a:xfrm>
        </p:grpSpPr>
        <p:sp>
          <p:nvSpPr>
            <p:cNvPr id="4786" name="Google Shape;4786;p25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E6F734"/>
            </a:solidFill>
            <a:ln>
              <a:noFill/>
            </a:ln>
          </p:spPr>
        </p:sp>
        <p:sp>
          <p:nvSpPr>
            <p:cNvPr id="4787" name="Google Shape;4787;p25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549139"/>
            </a:solidFill>
            <a:ln>
              <a:noFill/>
            </a:ln>
          </p:spPr>
        </p:sp>
      </p:grpSp>
      <p:grpSp>
        <p:nvGrpSpPr>
          <p:cNvPr id="4788" name="Google Shape;4788;p250"/>
          <p:cNvGrpSpPr/>
          <p:nvPr/>
        </p:nvGrpSpPr>
        <p:grpSpPr>
          <a:xfrm>
            <a:off x="493438" y="2169788"/>
            <a:ext cx="702780" cy="492514"/>
            <a:chOff x="463425" y="1453125"/>
            <a:chExt cx="735125" cy="513838"/>
          </a:xfrm>
        </p:grpSpPr>
        <p:sp>
          <p:nvSpPr>
            <p:cNvPr id="4789" name="Google Shape;4789;p25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E6F734"/>
            </a:solidFill>
            <a:ln>
              <a:noFill/>
            </a:ln>
          </p:spPr>
        </p:sp>
        <p:sp>
          <p:nvSpPr>
            <p:cNvPr id="4790" name="Google Shape;4790;p25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549139"/>
            </a:solidFill>
            <a:ln>
              <a:noFill/>
            </a:ln>
          </p:spPr>
        </p:sp>
      </p:grpSp>
      <p:grpSp>
        <p:nvGrpSpPr>
          <p:cNvPr id="4791" name="Google Shape;4791;p250"/>
          <p:cNvGrpSpPr/>
          <p:nvPr/>
        </p:nvGrpSpPr>
        <p:grpSpPr>
          <a:xfrm>
            <a:off x="493438" y="3014513"/>
            <a:ext cx="702780" cy="492514"/>
            <a:chOff x="463425" y="1453125"/>
            <a:chExt cx="735125" cy="513838"/>
          </a:xfrm>
        </p:grpSpPr>
        <p:sp>
          <p:nvSpPr>
            <p:cNvPr id="4792" name="Google Shape;4792;p250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E6F734"/>
            </a:solidFill>
            <a:ln>
              <a:noFill/>
            </a:ln>
          </p:spPr>
        </p:sp>
        <p:sp>
          <p:nvSpPr>
            <p:cNvPr id="4793" name="Google Shape;4793;p250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549139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8" name="Google Shape;4798;p251"/>
          <p:cNvPicPr preferRelativeResize="0"/>
          <p:nvPr/>
        </p:nvPicPr>
        <p:blipFill rotWithShape="1">
          <a:blip r:embed="rId3">
            <a:alphaModFix/>
          </a:blip>
          <a:srcRect t="5095" r="8349" b="325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9" name="Google Shape;4799;p25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Experience</a:t>
            </a:r>
            <a:endParaRPr/>
          </a:p>
        </p:txBody>
      </p:sp>
      <p:sp>
        <p:nvSpPr>
          <p:cNvPr id="4800" name="Google Shape;4800;p25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5304000" cy="6819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the following when writing about past experience. Have you:</a:t>
            </a:r>
            <a:endParaRPr/>
          </a:p>
        </p:txBody>
      </p:sp>
      <p:sp>
        <p:nvSpPr>
          <p:cNvPr id="4801" name="Google Shape;4801;p25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cxnSp>
        <p:nvCxnSpPr>
          <p:cNvPr id="4802" name="Google Shape;4802;p251"/>
          <p:cNvCxnSpPr/>
          <p:nvPr/>
        </p:nvCxnSpPr>
        <p:spPr>
          <a:xfrm>
            <a:off x="274375" y="640080"/>
            <a:ext cx="4853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3" name="Google Shape;4803;p251"/>
          <p:cNvSpPr/>
          <p:nvPr/>
        </p:nvSpPr>
        <p:spPr>
          <a:xfrm>
            <a:off x="1305575" y="1455250"/>
            <a:ext cx="3812400" cy="60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created a process or product that led to increased productivity or the success of a project?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04" name="Google Shape;4804;p251"/>
          <p:cNvGrpSpPr/>
          <p:nvPr/>
        </p:nvGrpSpPr>
        <p:grpSpPr>
          <a:xfrm>
            <a:off x="473088" y="1512438"/>
            <a:ext cx="702780" cy="492514"/>
            <a:chOff x="463425" y="1453125"/>
            <a:chExt cx="735125" cy="513838"/>
          </a:xfrm>
        </p:grpSpPr>
        <p:sp>
          <p:nvSpPr>
            <p:cNvPr id="4805" name="Google Shape;4805;p251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E6F734"/>
            </a:solidFill>
            <a:ln>
              <a:noFill/>
            </a:ln>
          </p:spPr>
        </p:sp>
        <p:sp>
          <p:nvSpPr>
            <p:cNvPr id="4806" name="Google Shape;4806;p251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549139"/>
            </a:solidFill>
            <a:ln>
              <a:noFill/>
            </a:ln>
          </p:spPr>
        </p:sp>
      </p:grpSp>
      <p:sp>
        <p:nvSpPr>
          <p:cNvPr id="4807" name="Google Shape;4807;p251"/>
          <p:cNvSpPr/>
          <p:nvPr/>
        </p:nvSpPr>
        <p:spPr>
          <a:xfrm>
            <a:off x="1305575" y="2166075"/>
            <a:ext cx="3812400" cy="60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something tangible with limited resources or time?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08" name="Google Shape;4808;p251"/>
          <p:cNvGrpSpPr/>
          <p:nvPr/>
        </p:nvGrpSpPr>
        <p:grpSpPr>
          <a:xfrm>
            <a:off x="473088" y="2223263"/>
            <a:ext cx="702780" cy="492514"/>
            <a:chOff x="463425" y="1453125"/>
            <a:chExt cx="735125" cy="513838"/>
          </a:xfrm>
        </p:grpSpPr>
        <p:sp>
          <p:nvSpPr>
            <p:cNvPr id="4809" name="Google Shape;4809;p251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E6F734"/>
            </a:solidFill>
            <a:ln>
              <a:noFill/>
            </a:ln>
          </p:spPr>
        </p:sp>
        <p:sp>
          <p:nvSpPr>
            <p:cNvPr id="4810" name="Google Shape;4810;p251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549139"/>
            </a:solidFill>
            <a:ln>
              <a:noFill/>
            </a:ln>
          </p:spPr>
        </p:sp>
      </p:grpSp>
      <p:sp>
        <p:nvSpPr>
          <p:cNvPr id="4811" name="Google Shape;4811;p251"/>
          <p:cNvSpPr/>
          <p:nvPr/>
        </p:nvSpPr>
        <p:spPr>
          <a:xfrm>
            <a:off x="1305575" y="2876900"/>
            <a:ext cx="3812400" cy="60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Managed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or led a team, or brought together </a:t>
            </a:r>
            <a:b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diverse group of people to achieve a goal?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12" name="Google Shape;4812;p251"/>
          <p:cNvGrpSpPr/>
          <p:nvPr/>
        </p:nvGrpSpPr>
        <p:grpSpPr>
          <a:xfrm>
            <a:off x="473088" y="2934088"/>
            <a:ext cx="702780" cy="492514"/>
            <a:chOff x="463425" y="1453125"/>
            <a:chExt cx="735125" cy="513838"/>
          </a:xfrm>
        </p:grpSpPr>
        <p:sp>
          <p:nvSpPr>
            <p:cNvPr id="4813" name="Google Shape;4813;p251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E6F734"/>
            </a:solidFill>
            <a:ln>
              <a:noFill/>
            </a:ln>
          </p:spPr>
        </p:sp>
        <p:sp>
          <p:nvSpPr>
            <p:cNvPr id="4814" name="Google Shape;4814;p251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549139"/>
            </a:solidFill>
            <a:ln>
              <a:noFill/>
            </a:ln>
          </p:spPr>
        </p:sp>
      </p:grpSp>
      <p:sp>
        <p:nvSpPr>
          <p:cNvPr id="4815" name="Google Shape;4815;p251"/>
          <p:cNvSpPr/>
          <p:nvPr/>
        </p:nvSpPr>
        <p:spPr>
          <a:xfrm>
            <a:off x="1305575" y="3587725"/>
            <a:ext cx="3812400" cy="60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complex information clearly to relevant stakeholders?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16" name="Google Shape;4816;p251"/>
          <p:cNvGrpSpPr/>
          <p:nvPr/>
        </p:nvGrpSpPr>
        <p:grpSpPr>
          <a:xfrm>
            <a:off x="473088" y="3644913"/>
            <a:ext cx="702780" cy="492514"/>
            <a:chOff x="463425" y="1453125"/>
            <a:chExt cx="735125" cy="513838"/>
          </a:xfrm>
        </p:grpSpPr>
        <p:sp>
          <p:nvSpPr>
            <p:cNvPr id="4817" name="Google Shape;4817;p251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E6F734"/>
            </a:solidFill>
            <a:ln>
              <a:noFill/>
            </a:ln>
          </p:spPr>
        </p:sp>
        <p:sp>
          <p:nvSpPr>
            <p:cNvPr id="4818" name="Google Shape;4818;p251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549139"/>
            </a:solidFill>
            <a:ln>
              <a:noFill/>
            </a:ln>
          </p:spPr>
        </p:sp>
      </p:grpSp>
      <p:sp>
        <p:nvSpPr>
          <p:cNvPr id="4819" name="Google Shape;4819;p251"/>
          <p:cNvSpPr/>
          <p:nvPr/>
        </p:nvSpPr>
        <p:spPr>
          <a:xfrm>
            <a:off x="1305575" y="4298550"/>
            <a:ext cx="3812400" cy="60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Received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awards, a promotion, or positive reviews because of your work?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20" name="Google Shape;4820;p251"/>
          <p:cNvGrpSpPr/>
          <p:nvPr/>
        </p:nvGrpSpPr>
        <p:grpSpPr>
          <a:xfrm>
            <a:off x="473088" y="4355738"/>
            <a:ext cx="702780" cy="492514"/>
            <a:chOff x="463425" y="1453125"/>
            <a:chExt cx="735125" cy="513838"/>
          </a:xfrm>
        </p:grpSpPr>
        <p:sp>
          <p:nvSpPr>
            <p:cNvPr id="4821" name="Google Shape;4821;p251"/>
            <p:cNvSpPr/>
            <p:nvPr/>
          </p:nvSpPr>
          <p:spPr>
            <a:xfrm>
              <a:off x="463425" y="1453125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E6F734"/>
            </a:solidFill>
            <a:ln>
              <a:noFill/>
            </a:ln>
          </p:spPr>
        </p:sp>
        <p:sp>
          <p:nvSpPr>
            <p:cNvPr id="4822" name="Google Shape;4822;p251"/>
            <p:cNvSpPr/>
            <p:nvPr/>
          </p:nvSpPr>
          <p:spPr>
            <a:xfrm rot="10800000" flipH="1">
              <a:off x="463425" y="1722738"/>
              <a:ext cx="735125" cy="244225"/>
            </a:xfrm>
            <a:custGeom>
              <a:avLst/>
              <a:gdLst/>
              <a:ahLst/>
              <a:cxnLst/>
              <a:rect l="l" t="t" r="r" b="b"/>
              <a:pathLst>
                <a:path w="29405" h="9769" extrusionOk="0">
                  <a:moveTo>
                    <a:pt x="0" y="101"/>
                  </a:moveTo>
                  <a:lnTo>
                    <a:pt x="0" y="9769"/>
                  </a:lnTo>
                  <a:lnTo>
                    <a:pt x="29405" y="9769"/>
                  </a:lnTo>
                  <a:lnTo>
                    <a:pt x="19637" y="0"/>
                  </a:lnTo>
                  <a:close/>
                </a:path>
              </a:pathLst>
            </a:custGeom>
            <a:solidFill>
              <a:srgbClr val="549139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7BF"/>
        </a:solidFill>
        <a:effectLst/>
      </p:bgPr>
    </p:bg>
    <p:spTree>
      <p:nvGrpSpPr>
        <p:cNvPr id="1" name="Shape 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7" name="Google Shape;4827;p252"/>
          <p:cNvPicPr preferRelativeResize="0"/>
          <p:nvPr/>
        </p:nvPicPr>
        <p:blipFill rotWithShape="1">
          <a:blip r:embed="rId3">
            <a:alphaModFix/>
          </a:blip>
          <a:srcRect l="26952" t="4677" r="514" b="445"/>
          <a:stretch/>
        </p:blipFill>
        <p:spPr>
          <a:xfrm>
            <a:off x="506837" y="1308525"/>
            <a:ext cx="2223002" cy="1979874"/>
          </a:xfrm>
          <a:prstGeom prst="rect">
            <a:avLst/>
          </a:prstGeom>
          <a:noFill/>
          <a:ln w="19050" cap="flat" cmpd="sng">
            <a:solidFill>
              <a:srgbClr val="517BB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28" name="Google Shape;4828;p252"/>
          <p:cNvPicPr preferRelativeResize="0"/>
          <p:nvPr/>
        </p:nvPicPr>
        <p:blipFill rotWithShape="1">
          <a:blip r:embed="rId4">
            <a:alphaModFix/>
          </a:blip>
          <a:srcRect l="4543" t="-2720" r="20600" b="2719"/>
          <a:stretch/>
        </p:blipFill>
        <p:spPr>
          <a:xfrm>
            <a:off x="3519050" y="1308525"/>
            <a:ext cx="2223000" cy="19798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29" name="Google Shape;4829;p252"/>
          <p:cNvPicPr preferRelativeResize="0"/>
          <p:nvPr/>
        </p:nvPicPr>
        <p:blipFill rotWithShape="1">
          <a:blip r:embed="rId5">
            <a:alphaModFix/>
          </a:blip>
          <a:srcRect t="18692" b="21928"/>
          <a:stretch/>
        </p:blipFill>
        <p:spPr>
          <a:xfrm>
            <a:off x="6450175" y="1308525"/>
            <a:ext cx="2222995" cy="1979870"/>
          </a:xfrm>
          <a:prstGeom prst="rect">
            <a:avLst/>
          </a:prstGeom>
          <a:noFill/>
          <a:ln w="19050" cap="flat" cmpd="sng">
            <a:solidFill>
              <a:srgbClr val="4FA78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30" name="Google Shape;4830;p25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Experience</a:t>
            </a:r>
            <a:endParaRPr/>
          </a:p>
        </p:txBody>
      </p:sp>
      <p:sp>
        <p:nvSpPr>
          <p:cNvPr id="4831" name="Google Shape;4831;p25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832" name="Google Shape;4832;p252"/>
          <p:cNvSpPr txBox="1"/>
          <p:nvPr/>
        </p:nvSpPr>
        <p:spPr>
          <a:xfrm>
            <a:off x="11160326" y="2273889"/>
            <a:ext cx="6966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12.0%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3" name="Google Shape;4833;p252"/>
          <p:cNvSpPr txBox="1"/>
          <p:nvPr/>
        </p:nvSpPr>
        <p:spPr>
          <a:xfrm>
            <a:off x="12289000" y="1709000"/>
            <a:ext cx="696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21.0%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4" name="Google Shape;4834;p252"/>
          <p:cNvSpPr txBox="1"/>
          <p:nvPr/>
        </p:nvSpPr>
        <p:spPr>
          <a:xfrm>
            <a:off x="10463726" y="4033523"/>
            <a:ext cx="6966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14.0%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5" name="Google Shape;4835;p25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8869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Consider the following descriptions that insufficiently describe a task or role:</a:t>
            </a:r>
            <a:endParaRPr/>
          </a:p>
        </p:txBody>
      </p:sp>
      <p:sp>
        <p:nvSpPr>
          <p:cNvPr id="4836" name="Google Shape;4836;p252"/>
          <p:cNvSpPr/>
          <p:nvPr/>
        </p:nvSpPr>
        <p:spPr>
          <a:xfrm>
            <a:off x="787750" y="1195650"/>
            <a:ext cx="1661100" cy="276300"/>
          </a:xfrm>
          <a:prstGeom prst="roundRect">
            <a:avLst>
              <a:gd name="adj" fmla="val 16667"/>
            </a:avLst>
          </a:prstGeom>
          <a:solidFill>
            <a:srgbClr val="517BB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Barista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7" name="Google Shape;4837;p252"/>
          <p:cNvSpPr txBox="1"/>
          <p:nvPr/>
        </p:nvSpPr>
        <p:spPr>
          <a:xfrm>
            <a:off x="506838" y="3354375"/>
            <a:ext cx="2223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Made drinks for Starbucks customers during rush hours. </a:t>
            </a:r>
            <a:endParaRPr/>
          </a:p>
        </p:txBody>
      </p:sp>
      <p:sp>
        <p:nvSpPr>
          <p:cNvPr id="4838" name="Google Shape;4838;p252"/>
          <p:cNvSpPr txBox="1"/>
          <p:nvPr/>
        </p:nvSpPr>
        <p:spPr>
          <a:xfrm>
            <a:off x="3521988" y="3354375"/>
            <a:ext cx="2223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Made lesson plans.</a:t>
            </a:r>
            <a:endParaRPr/>
          </a:p>
        </p:txBody>
      </p:sp>
      <p:sp>
        <p:nvSpPr>
          <p:cNvPr id="4839" name="Google Shape;4839;p252"/>
          <p:cNvSpPr txBox="1"/>
          <p:nvPr/>
        </p:nvSpPr>
        <p:spPr>
          <a:xfrm>
            <a:off x="6442913" y="3354375"/>
            <a:ext cx="22230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award-winning logo.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0" name="Google Shape;4840;p252"/>
          <p:cNvSpPr/>
          <p:nvPr/>
        </p:nvSpPr>
        <p:spPr>
          <a:xfrm>
            <a:off x="6735500" y="1195650"/>
            <a:ext cx="1661100" cy="2763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Graphic Designer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1" name="Google Shape;4841;p252"/>
          <p:cNvSpPr/>
          <p:nvPr/>
        </p:nvSpPr>
        <p:spPr>
          <a:xfrm>
            <a:off x="3771113" y="1195650"/>
            <a:ext cx="1661100" cy="2763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Teacher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7BF"/>
        </a:solidFill>
        <a:effectLst/>
      </p:bgPr>
    </p:bg>
    <p:spTree>
      <p:nvGrpSpPr>
        <p:cNvPr id="1" name="Shape 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6" name="Google Shape;4846;p253"/>
          <p:cNvPicPr preferRelativeResize="0"/>
          <p:nvPr/>
        </p:nvPicPr>
        <p:blipFill rotWithShape="1">
          <a:blip r:embed="rId3">
            <a:alphaModFix/>
          </a:blip>
          <a:srcRect l="26952" t="4677" r="514" b="445"/>
          <a:stretch/>
        </p:blipFill>
        <p:spPr>
          <a:xfrm>
            <a:off x="506837" y="1308525"/>
            <a:ext cx="2223002" cy="1979874"/>
          </a:xfrm>
          <a:prstGeom prst="rect">
            <a:avLst/>
          </a:prstGeom>
          <a:noFill/>
          <a:ln w="19050" cap="flat" cmpd="sng">
            <a:solidFill>
              <a:srgbClr val="517BB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47" name="Google Shape;4847;p253"/>
          <p:cNvPicPr preferRelativeResize="0"/>
          <p:nvPr/>
        </p:nvPicPr>
        <p:blipFill rotWithShape="1">
          <a:blip r:embed="rId4">
            <a:alphaModFix/>
          </a:blip>
          <a:srcRect l="4543" t="-2720" r="20600" b="2719"/>
          <a:stretch/>
        </p:blipFill>
        <p:spPr>
          <a:xfrm>
            <a:off x="3519050" y="1308525"/>
            <a:ext cx="2223000" cy="19798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48" name="Google Shape;4848;p253"/>
          <p:cNvPicPr preferRelativeResize="0"/>
          <p:nvPr/>
        </p:nvPicPr>
        <p:blipFill rotWithShape="1">
          <a:blip r:embed="rId5">
            <a:alphaModFix/>
          </a:blip>
          <a:srcRect t="18692" b="21928"/>
          <a:stretch/>
        </p:blipFill>
        <p:spPr>
          <a:xfrm>
            <a:off x="6450175" y="1308525"/>
            <a:ext cx="2222995" cy="1979870"/>
          </a:xfrm>
          <a:prstGeom prst="rect">
            <a:avLst/>
          </a:prstGeom>
          <a:noFill/>
          <a:ln w="19050" cap="flat" cmpd="sng">
            <a:solidFill>
              <a:srgbClr val="4FA78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49" name="Google Shape;4849;p253"/>
          <p:cNvSpPr/>
          <p:nvPr/>
        </p:nvSpPr>
        <p:spPr>
          <a:xfrm>
            <a:off x="226125" y="4852525"/>
            <a:ext cx="8744100" cy="105600"/>
          </a:xfrm>
          <a:prstGeom prst="rect">
            <a:avLst/>
          </a:prstGeom>
          <a:solidFill>
            <a:srgbClr val="D1F7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0" name="Google Shape;4850;p25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Experience</a:t>
            </a:r>
            <a:endParaRPr/>
          </a:p>
        </p:txBody>
      </p:sp>
      <p:sp>
        <p:nvSpPr>
          <p:cNvPr id="4851" name="Google Shape;4851;p2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852" name="Google Shape;4852;p253"/>
          <p:cNvSpPr txBox="1"/>
          <p:nvPr/>
        </p:nvSpPr>
        <p:spPr>
          <a:xfrm>
            <a:off x="11160326" y="2273889"/>
            <a:ext cx="6966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12.0%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3" name="Google Shape;4853;p253"/>
          <p:cNvSpPr txBox="1"/>
          <p:nvPr/>
        </p:nvSpPr>
        <p:spPr>
          <a:xfrm>
            <a:off x="12289000" y="1709000"/>
            <a:ext cx="6966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21.0%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4" name="Google Shape;4854;p253"/>
          <p:cNvSpPr txBox="1"/>
          <p:nvPr/>
        </p:nvSpPr>
        <p:spPr>
          <a:xfrm>
            <a:off x="10463726" y="4033523"/>
            <a:ext cx="696600" cy="6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14.0%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5" name="Google Shape;4855;p25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88698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Quantitative measurements and strong action verbs improve the descriptions. </a:t>
            </a:r>
            <a:endParaRPr/>
          </a:p>
        </p:txBody>
      </p:sp>
      <p:sp>
        <p:nvSpPr>
          <p:cNvPr id="4856" name="Google Shape;4856;p253"/>
          <p:cNvSpPr/>
          <p:nvPr/>
        </p:nvSpPr>
        <p:spPr>
          <a:xfrm rot="10800000">
            <a:off x="1460875" y="3770776"/>
            <a:ext cx="314850" cy="155950"/>
          </a:xfrm>
          <a:prstGeom prst="flowChartExtract">
            <a:avLst/>
          </a:prstGeom>
          <a:solidFill>
            <a:srgbClr val="517B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7" name="Google Shape;4857;p253"/>
          <p:cNvSpPr/>
          <p:nvPr/>
        </p:nvSpPr>
        <p:spPr>
          <a:xfrm rot="10800000">
            <a:off x="4473150" y="3770776"/>
            <a:ext cx="314850" cy="155950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8" name="Google Shape;4858;p253"/>
          <p:cNvSpPr/>
          <p:nvPr/>
        </p:nvSpPr>
        <p:spPr>
          <a:xfrm>
            <a:off x="6735500" y="1195650"/>
            <a:ext cx="1661100" cy="276300"/>
          </a:xfrm>
          <a:prstGeom prst="roundRect">
            <a:avLst>
              <a:gd name="adj" fmla="val 16667"/>
            </a:avLst>
          </a:prstGeom>
          <a:solidFill>
            <a:srgbClr val="4FA78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Graphic Designer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9" name="Google Shape;4859;p253"/>
          <p:cNvSpPr/>
          <p:nvPr/>
        </p:nvSpPr>
        <p:spPr>
          <a:xfrm rot="10800000">
            <a:off x="7427600" y="3770776"/>
            <a:ext cx="314850" cy="155950"/>
          </a:xfrm>
          <a:prstGeom prst="flowChartExtract">
            <a:avLst/>
          </a:prstGeom>
          <a:solidFill>
            <a:srgbClr val="4FA7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0" name="Google Shape;4860;p253"/>
          <p:cNvSpPr/>
          <p:nvPr/>
        </p:nvSpPr>
        <p:spPr>
          <a:xfrm>
            <a:off x="376400" y="3999479"/>
            <a:ext cx="2484000" cy="852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rgbClr val="517B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Increased Starbucks’ rush hour sales by 14% over six months using suggestive up-selling strategies.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1" name="Google Shape;4861;p253"/>
          <p:cNvSpPr/>
          <p:nvPr/>
        </p:nvSpPr>
        <p:spPr>
          <a:xfrm>
            <a:off x="3388675" y="3999479"/>
            <a:ext cx="2484000" cy="8529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Designed and taught year-long curriculum for English Language Arts for students in grades 7–12.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2" name="Google Shape;4862;p253"/>
          <p:cNvSpPr/>
          <p:nvPr/>
        </p:nvSpPr>
        <p:spPr>
          <a:xfrm>
            <a:off x="6200025" y="3999463"/>
            <a:ext cx="2770200" cy="885000"/>
          </a:xfrm>
          <a:prstGeom prst="roundRect">
            <a:avLst>
              <a:gd name="adj" fmla="val 13841"/>
            </a:avLst>
          </a:prstGeom>
          <a:solidFill>
            <a:srgbClr val="D9EAD3"/>
          </a:solidFill>
          <a:ln w="19050" cap="flat" cmpd="sng">
            <a:solidFill>
              <a:srgbClr val="4FA78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Won an American Graphic Design Award from Graphic Design USA for Mudd Valley logo that was featured in Graphic Design USA December 2015 issue.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3" name="Google Shape;4863;p253"/>
          <p:cNvSpPr txBox="1"/>
          <p:nvPr/>
        </p:nvSpPr>
        <p:spPr>
          <a:xfrm>
            <a:off x="506800" y="3354375"/>
            <a:ext cx="22230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Made drinks for Starbucks customers during rush hours. </a:t>
            </a:r>
            <a:endParaRPr/>
          </a:p>
        </p:txBody>
      </p:sp>
      <p:sp>
        <p:nvSpPr>
          <p:cNvPr id="4864" name="Google Shape;4864;p253"/>
          <p:cNvSpPr txBox="1"/>
          <p:nvPr/>
        </p:nvSpPr>
        <p:spPr>
          <a:xfrm>
            <a:off x="3519075" y="3354375"/>
            <a:ext cx="22230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Made lesson plans.</a:t>
            </a:r>
            <a:endParaRPr/>
          </a:p>
        </p:txBody>
      </p:sp>
      <p:sp>
        <p:nvSpPr>
          <p:cNvPr id="4865" name="Google Shape;4865;p253"/>
          <p:cNvSpPr txBox="1"/>
          <p:nvPr/>
        </p:nvSpPr>
        <p:spPr>
          <a:xfrm>
            <a:off x="6473525" y="3354375"/>
            <a:ext cx="22230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Created award-winning logo.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6" name="Google Shape;4866;p253"/>
          <p:cNvSpPr/>
          <p:nvPr/>
        </p:nvSpPr>
        <p:spPr>
          <a:xfrm>
            <a:off x="3771113" y="1195650"/>
            <a:ext cx="1661100" cy="2763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Teacher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7" name="Google Shape;4867;p253"/>
          <p:cNvSpPr/>
          <p:nvPr/>
        </p:nvSpPr>
        <p:spPr>
          <a:xfrm>
            <a:off x="787750" y="1195650"/>
            <a:ext cx="1661100" cy="276300"/>
          </a:xfrm>
          <a:prstGeom prst="roundRect">
            <a:avLst>
              <a:gd name="adj" fmla="val 16667"/>
            </a:avLst>
          </a:prstGeom>
          <a:solidFill>
            <a:srgbClr val="517BB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Barista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F7BF"/>
        </a:solidFill>
        <a:effectLst/>
      </p:bgPr>
    </p:bg>
    <p:spTree>
      <p:nvGrpSpPr>
        <p:cNvPr id="1" name="Shape 4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2" name="Google Shape;4872;p254"/>
          <p:cNvSpPr/>
          <p:nvPr/>
        </p:nvSpPr>
        <p:spPr>
          <a:xfrm>
            <a:off x="-7350" y="2697025"/>
            <a:ext cx="9168600" cy="2446500"/>
          </a:xfrm>
          <a:prstGeom prst="rect">
            <a:avLst/>
          </a:prstGeom>
          <a:gradFill>
            <a:gsLst>
              <a:gs pos="0">
                <a:srgbClr val="D1F7BF"/>
              </a:gs>
              <a:gs pos="100000">
                <a:srgbClr val="6B935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3" name="Google Shape;4873;p254"/>
          <p:cNvSpPr/>
          <p:nvPr/>
        </p:nvSpPr>
        <p:spPr>
          <a:xfrm>
            <a:off x="6175000" y="1137477"/>
            <a:ext cx="2981400" cy="3428700"/>
          </a:xfrm>
          <a:prstGeom prst="rect">
            <a:avLst/>
          </a:prstGeom>
          <a:solidFill>
            <a:srgbClr val="C9E4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4" name="Google Shape;4874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658" y="746450"/>
            <a:ext cx="3048893" cy="42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5" name="Google Shape;4875;p25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Educational Background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6" name="Google Shape;4876;p25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3618900" cy="13212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Educational background section should include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the following: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877" name="Google Shape;4877;p25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47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878" name="Google Shape;4878;p254"/>
          <p:cNvCxnSpPr/>
          <p:nvPr/>
        </p:nvCxnSpPr>
        <p:spPr>
          <a:xfrm>
            <a:off x="274375" y="640080"/>
            <a:ext cx="870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9" name="Google Shape;4879;p254"/>
          <p:cNvSpPr/>
          <p:nvPr/>
        </p:nvSpPr>
        <p:spPr>
          <a:xfrm>
            <a:off x="3490875" y="3809075"/>
            <a:ext cx="2585100" cy="723000"/>
          </a:xfrm>
          <a:prstGeom prst="rect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0" name="Google Shape;4880;p254"/>
          <p:cNvSpPr txBox="1">
            <a:spLocks noGrp="1"/>
          </p:cNvSpPr>
          <p:nvPr>
            <p:ph type="subTitle" idx="1"/>
          </p:nvPr>
        </p:nvSpPr>
        <p:spPr>
          <a:xfrm>
            <a:off x="6358900" y="1398676"/>
            <a:ext cx="2625900" cy="30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This cybersecurity program and </a:t>
            </a:r>
            <a:b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1200">
                <a:latin typeface="Roboto Medium"/>
                <a:ea typeface="Roboto Medium"/>
                <a:cs typeface="Roboto Medium"/>
                <a:sym typeface="Roboto Medium"/>
              </a:rPr>
              <a:t>the city and state. </a:t>
            </a:r>
            <a:endParaRPr sz="120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374904" lvl="0" indent="-167640" algn="l" rtl="0"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Include relevant coursework, tools, and projects.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College or university.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374904" lvl="0" indent="-167640" algn="l" rtl="0">
              <a:spcBef>
                <a:spcPts val="4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Any degrees obtained.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374904" lvl="0" indent="-167640" algn="l" rtl="0">
              <a:spcBef>
                <a:spcPts val="6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If you completed some coursework but didn’t finish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degree, write: “Coursework completed toward a BA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Neuroscience.”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374904" lvl="0" indent="-167640" algn="l" rtl="0">
              <a:spcBef>
                <a:spcPts val="600"/>
              </a:spcBef>
              <a:spcAft>
                <a:spcPts val="6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Include GPA if above 3.3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grad year if within </a:t>
            </a:r>
            <a:br>
              <a:rPr lang="en" sz="1200"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latin typeface="Roboto"/>
                <a:ea typeface="Roboto"/>
                <a:cs typeface="Roboto"/>
                <a:sym typeface="Roboto"/>
              </a:rPr>
              <a:t>10 years.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5" name="Google Shape;4885;p255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886" name="Google Shape;4886;p25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887" name="Google Shape;4887;p255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18366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Crafting Your Resume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update your resume summary and experience with the best practices you just learned.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2" name="Google Shape;4892;p25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1" name="Google Shape;4131;p212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Career Paths</a:t>
            </a:r>
            <a:endParaRPr/>
          </a:p>
        </p:txBody>
      </p:sp>
      <p:sp>
        <p:nvSpPr>
          <p:cNvPr id="4132" name="Google Shape;4132;p2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133" name="Google Shape;4133;p212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257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</a:t>
            </a:r>
            <a:endParaRPr/>
          </a:p>
        </p:txBody>
      </p:sp>
      <p:sp>
        <p:nvSpPr>
          <p:cNvPr id="4898" name="Google Shape;4898;p2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4899" name="Google Shape;4899;p257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Google Shape;4904;p2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856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5" name="Google Shape;4905;p258"/>
          <p:cNvSpPr/>
          <p:nvPr/>
        </p:nvSpPr>
        <p:spPr>
          <a:xfrm>
            <a:off x="2239125" y="0"/>
            <a:ext cx="69048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6" name="Google Shape;4906;p258"/>
          <p:cNvSpPr/>
          <p:nvPr/>
        </p:nvSpPr>
        <p:spPr>
          <a:xfrm>
            <a:off x="2882950" y="822750"/>
            <a:ext cx="6261000" cy="3478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7" name="Google Shape;4907;p258"/>
          <p:cNvSpPr/>
          <p:nvPr/>
        </p:nvSpPr>
        <p:spPr>
          <a:xfrm>
            <a:off x="2882950" y="0"/>
            <a:ext cx="6261000" cy="602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8" name="Google Shape;4908;p258"/>
          <p:cNvSpPr/>
          <p:nvPr/>
        </p:nvSpPr>
        <p:spPr>
          <a:xfrm>
            <a:off x="2882950" y="4539600"/>
            <a:ext cx="6261000" cy="602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9" name="Google Shape;4909;p258"/>
          <p:cNvPicPr preferRelativeResize="0"/>
          <p:nvPr/>
        </p:nvPicPr>
        <p:blipFill rotWithShape="1">
          <a:blip r:embed="rId3">
            <a:alphaModFix/>
          </a:blip>
          <a:srcRect l="17709" r="17844"/>
          <a:stretch/>
        </p:blipFill>
        <p:spPr>
          <a:xfrm>
            <a:off x="135400" y="159050"/>
            <a:ext cx="1031030" cy="8999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10" name="Google Shape;4910;p258"/>
          <p:cNvSpPr txBox="1">
            <a:spLocks noGrp="1"/>
          </p:cNvSpPr>
          <p:nvPr>
            <p:ph type="title"/>
          </p:nvPr>
        </p:nvSpPr>
        <p:spPr>
          <a:xfrm>
            <a:off x="2930425" y="1187881"/>
            <a:ext cx="43233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90C0"/>
                </a:solidFill>
              </a:rPr>
              <a:t>LinkedIn</a:t>
            </a:r>
            <a:endParaRPr>
              <a:solidFill>
                <a:srgbClr val="1690C0"/>
              </a:solidFill>
            </a:endParaRPr>
          </a:p>
        </p:txBody>
      </p:sp>
      <p:sp>
        <p:nvSpPr>
          <p:cNvPr id="4911" name="Google Shape;4911;p258"/>
          <p:cNvSpPr txBox="1">
            <a:spLocks noGrp="1"/>
          </p:cNvSpPr>
          <p:nvPr>
            <p:ph type="subTitle" idx="1"/>
          </p:nvPr>
        </p:nvSpPr>
        <p:spPr>
          <a:xfrm>
            <a:off x="2942725" y="1863856"/>
            <a:ext cx="6201300" cy="12720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your resume, your LinkedIn profile is a platform to demonstrate your work history, skills, certifications, and achievements. </a:t>
            </a:r>
            <a:endParaRPr/>
          </a:p>
        </p:txBody>
      </p:sp>
      <p:sp>
        <p:nvSpPr>
          <p:cNvPr id="4912" name="Google Shape;4912;p25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4913" name="Google Shape;4913;p258"/>
          <p:cNvSpPr txBox="1">
            <a:spLocks noGrp="1"/>
          </p:cNvSpPr>
          <p:nvPr>
            <p:ph type="body" idx="3"/>
          </p:nvPr>
        </p:nvSpPr>
        <p:spPr>
          <a:xfrm>
            <a:off x="2942825" y="3070981"/>
            <a:ext cx="6201300" cy="707400"/>
          </a:xfrm>
          <a:prstGeom prst="rect">
            <a:avLst/>
          </a:prstGeom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/>
              <a:t>LinkedIn also allows you to build your network </a:t>
            </a:r>
            <a:br>
              <a:rPr lang="en" sz="1600"/>
            </a:br>
            <a:r>
              <a:rPr lang="en" sz="1600"/>
              <a:t>of colleagues and share recommendations </a:t>
            </a:r>
            <a:br>
              <a:rPr lang="en" sz="1600"/>
            </a:br>
            <a:r>
              <a:rPr lang="en" sz="1600"/>
              <a:t>and endorsements. </a:t>
            </a:r>
            <a:endParaRPr sz="1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p2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856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9" name="Google Shape;4919;p259"/>
          <p:cNvSpPr/>
          <p:nvPr/>
        </p:nvSpPr>
        <p:spPr>
          <a:xfrm>
            <a:off x="2251675" y="0"/>
            <a:ext cx="69048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0" name="Google Shape;4920;p259"/>
          <p:cNvSpPr/>
          <p:nvPr/>
        </p:nvSpPr>
        <p:spPr>
          <a:xfrm>
            <a:off x="2573450" y="1058975"/>
            <a:ext cx="6570000" cy="57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21" name="Google Shape;4921;p259"/>
          <p:cNvPicPr preferRelativeResize="0"/>
          <p:nvPr/>
        </p:nvPicPr>
        <p:blipFill rotWithShape="1">
          <a:blip r:embed="rId3">
            <a:alphaModFix/>
          </a:blip>
          <a:srcRect l="17709" r="17844"/>
          <a:stretch/>
        </p:blipFill>
        <p:spPr>
          <a:xfrm>
            <a:off x="135400" y="159050"/>
            <a:ext cx="1031030" cy="8999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922" name="Google Shape;4922;p25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4923" name="Google Shape;4923;p259"/>
          <p:cNvSpPr/>
          <p:nvPr/>
        </p:nvSpPr>
        <p:spPr>
          <a:xfrm>
            <a:off x="2586619" y="1686760"/>
            <a:ext cx="6570000" cy="57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4" name="Google Shape;4924;p259"/>
          <p:cNvSpPr/>
          <p:nvPr/>
        </p:nvSpPr>
        <p:spPr>
          <a:xfrm>
            <a:off x="2586619" y="2314546"/>
            <a:ext cx="6570000" cy="57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5" name="Google Shape;4925;p259"/>
          <p:cNvSpPr/>
          <p:nvPr/>
        </p:nvSpPr>
        <p:spPr>
          <a:xfrm>
            <a:off x="2586619" y="2942331"/>
            <a:ext cx="6570000" cy="57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6" name="Google Shape;4926;p259"/>
          <p:cNvSpPr/>
          <p:nvPr/>
        </p:nvSpPr>
        <p:spPr>
          <a:xfrm>
            <a:off x="2586619" y="3570116"/>
            <a:ext cx="6570000" cy="57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7" name="Google Shape;4927;p259"/>
          <p:cNvSpPr/>
          <p:nvPr/>
        </p:nvSpPr>
        <p:spPr>
          <a:xfrm>
            <a:off x="2586619" y="4197901"/>
            <a:ext cx="6570000" cy="570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8" name="Google Shape;4928;p259"/>
          <p:cNvSpPr txBox="1">
            <a:spLocks noGrp="1"/>
          </p:cNvSpPr>
          <p:nvPr>
            <p:ph type="subTitle" idx="1"/>
          </p:nvPr>
        </p:nvSpPr>
        <p:spPr>
          <a:xfrm>
            <a:off x="3372875" y="1120750"/>
            <a:ext cx="5783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Picture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9" name="Google Shape;4929;p259"/>
          <p:cNvSpPr txBox="1">
            <a:spLocks noGrp="1"/>
          </p:cNvSpPr>
          <p:nvPr>
            <p:ph type="subTitle" idx="2"/>
          </p:nvPr>
        </p:nvSpPr>
        <p:spPr>
          <a:xfrm>
            <a:off x="3372922" y="1748562"/>
            <a:ext cx="5783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Headline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0" name="Google Shape;4930;p259"/>
          <p:cNvSpPr txBox="1">
            <a:spLocks noGrp="1"/>
          </p:cNvSpPr>
          <p:nvPr>
            <p:ph type="subTitle" idx="3"/>
          </p:nvPr>
        </p:nvSpPr>
        <p:spPr>
          <a:xfrm>
            <a:off x="3372922" y="2376336"/>
            <a:ext cx="5783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Summary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1" name="Google Shape;4931;p259"/>
          <p:cNvSpPr txBox="1">
            <a:spLocks noGrp="1"/>
          </p:cNvSpPr>
          <p:nvPr>
            <p:ph type="subTitle" idx="4"/>
          </p:nvPr>
        </p:nvSpPr>
        <p:spPr>
          <a:xfrm>
            <a:off x="3372875" y="3004136"/>
            <a:ext cx="5783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Work experience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2" name="Google Shape;4932;p259"/>
          <p:cNvSpPr txBox="1">
            <a:spLocks noGrp="1"/>
          </p:cNvSpPr>
          <p:nvPr>
            <p:ph type="subTitle" idx="5"/>
          </p:nvPr>
        </p:nvSpPr>
        <p:spPr>
          <a:xfrm>
            <a:off x="3388409" y="3622085"/>
            <a:ext cx="576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Education, certifications, and skills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3" name="Google Shape;4933;p259"/>
          <p:cNvSpPr txBox="1">
            <a:spLocks noGrp="1"/>
          </p:cNvSpPr>
          <p:nvPr>
            <p:ph type="subTitle" idx="6"/>
          </p:nvPr>
        </p:nvSpPr>
        <p:spPr>
          <a:xfrm>
            <a:off x="3388409" y="4246300"/>
            <a:ext cx="5767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Recommendations and endorsements from co-workers and network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4" name="Google Shape;4934;p259"/>
          <p:cNvSpPr txBox="1">
            <a:spLocks noGrp="1"/>
          </p:cNvSpPr>
          <p:nvPr>
            <p:ph type="subTitle" idx="7"/>
          </p:nvPr>
        </p:nvSpPr>
        <p:spPr>
          <a:xfrm>
            <a:off x="2662825" y="1120750"/>
            <a:ext cx="62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5" name="Google Shape;4935;p259"/>
          <p:cNvSpPr txBox="1">
            <a:spLocks noGrp="1"/>
          </p:cNvSpPr>
          <p:nvPr>
            <p:ph type="subTitle" idx="8"/>
          </p:nvPr>
        </p:nvSpPr>
        <p:spPr>
          <a:xfrm>
            <a:off x="2662825" y="1748563"/>
            <a:ext cx="62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6" name="Google Shape;4936;p259"/>
          <p:cNvSpPr txBox="1">
            <a:spLocks noGrp="1"/>
          </p:cNvSpPr>
          <p:nvPr>
            <p:ph type="subTitle" idx="9"/>
          </p:nvPr>
        </p:nvSpPr>
        <p:spPr>
          <a:xfrm>
            <a:off x="2662377" y="2376327"/>
            <a:ext cx="62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7" name="Google Shape;4937;p259"/>
          <p:cNvSpPr txBox="1">
            <a:spLocks noGrp="1"/>
          </p:cNvSpPr>
          <p:nvPr>
            <p:ph type="subTitle" idx="13"/>
          </p:nvPr>
        </p:nvSpPr>
        <p:spPr>
          <a:xfrm>
            <a:off x="2662377" y="3004139"/>
            <a:ext cx="62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8" name="Google Shape;4938;p259"/>
          <p:cNvSpPr txBox="1">
            <a:spLocks noGrp="1"/>
          </p:cNvSpPr>
          <p:nvPr>
            <p:ph type="subTitle" idx="14"/>
          </p:nvPr>
        </p:nvSpPr>
        <p:spPr>
          <a:xfrm>
            <a:off x="2662377" y="3631902"/>
            <a:ext cx="62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9" name="Google Shape;4939;p259"/>
          <p:cNvSpPr txBox="1">
            <a:spLocks noGrp="1"/>
          </p:cNvSpPr>
          <p:nvPr>
            <p:ph type="subTitle" idx="15"/>
          </p:nvPr>
        </p:nvSpPr>
        <p:spPr>
          <a:xfrm>
            <a:off x="2662827" y="4259702"/>
            <a:ext cx="62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06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0" name="Google Shape;4940;p259"/>
          <p:cNvSpPr/>
          <p:nvPr/>
        </p:nvSpPr>
        <p:spPr>
          <a:xfrm>
            <a:off x="3219099" y="1316525"/>
            <a:ext cx="54900" cy="54900"/>
          </a:xfrm>
          <a:prstGeom prst="ellipse">
            <a:avLst/>
          </a:prstGeom>
          <a:solidFill>
            <a:srgbClr val="169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1" name="Google Shape;4941;p259"/>
          <p:cNvSpPr/>
          <p:nvPr/>
        </p:nvSpPr>
        <p:spPr>
          <a:xfrm>
            <a:off x="3219099" y="1944313"/>
            <a:ext cx="54900" cy="54900"/>
          </a:xfrm>
          <a:prstGeom prst="ellipse">
            <a:avLst/>
          </a:prstGeom>
          <a:solidFill>
            <a:srgbClr val="169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2" name="Google Shape;4942;p259"/>
          <p:cNvSpPr/>
          <p:nvPr/>
        </p:nvSpPr>
        <p:spPr>
          <a:xfrm>
            <a:off x="3219099" y="2572075"/>
            <a:ext cx="54900" cy="54900"/>
          </a:xfrm>
          <a:prstGeom prst="ellipse">
            <a:avLst/>
          </a:prstGeom>
          <a:solidFill>
            <a:srgbClr val="169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3" name="Google Shape;4943;p259"/>
          <p:cNvSpPr/>
          <p:nvPr/>
        </p:nvSpPr>
        <p:spPr>
          <a:xfrm>
            <a:off x="3219099" y="4436400"/>
            <a:ext cx="54900" cy="54900"/>
          </a:xfrm>
          <a:prstGeom prst="ellipse">
            <a:avLst/>
          </a:prstGeom>
          <a:solidFill>
            <a:srgbClr val="169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4" name="Google Shape;4944;p259"/>
          <p:cNvSpPr/>
          <p:nvPr/>
        </p:nvSpPr>
        <p:spPr>
          <a:xfrm>
            <a:off x="3219099" y="3218950"/>
            <a:ext cx="54900" cy="54900"/>
          </a:xfrm>
          <a:prstGeom prst="ellipse">
            <a:avLst/>
          </a:prstGeom>
          <a:solidFill>
            <a:srgbClr val="169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5" name="Google Shape;4945;p259"/>
          <p:cNvSpPr/>
          <p:nvPr/>
        </p:nvSpPr>
        <p:spPr>
          <a:xfrm>
            <a:off x="3219099" y="3834013"/>
            <a:ext cx="54900" cy="54900"/>
          </a:xfrm>
          <a:prstGeom prst="ellipse">
            <a:avLst/>
          </a:prstGeom>
          <a:solidFill>
            <a:srgbClr val="169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6" name="Google Shape;4946;p259"/>
          <p:cNvSpPr txBox="1">
            <a:spLocks noGrp="1"/>
          </p:cNvSpPr>
          <p:nvPr>
            <p:ph type="title"/>
          </p:nvPr>
        </p:nvSpPr>
        <p:spPr>
          <a:xfrm>
            <a:off x="2129100" y="0"/>
            <a:ext cx="65700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 101</a:t>
            </a:r>
            <a:endParaRPr/>
          </a:p>
        </p:txBody>
      </p:sp>
      <p:sp>
        <p:nvSpPr>
          <p:cNvPr id="4947" name="Google Shape;4947;p259"/>
          <p:cNvSpPr txBox="1">
            <a:spLocks noGrp="1"/>
          </p:cNvSpPr>
          <p:nvPr>
            <p:ph type="subTitle" idx="1"/>
          </p:nvPr>
        </p:nvSpPr>
        <p:spPr>
          <a:xfrm>
            <a:off x="2137914" y="545477"/>
            <a:ext cx="65523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LinkedIn profile should include: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Google Shape;4952;p2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856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3" name="Google Shape;4953;p2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LinkedIn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54" name="Google Shape;4954;p260"/>
          <p:cNvSpPr/>
          <p:nvPr/>
        </p:nvSpPr>
        <p:spPr>
          <a:xfrm>
            <a:off x="6168475" y="838900"/>
            <a:ext cx="2636100" cy="3957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5" name="Google Shape;4955;p260"/>
          <p:cNvSpPr/>
          <p:nvPr/>
        </p:nvSpPr>
        <p:spPr>
          <a:xfrm>
            <a:off x="3329625" y="838900"/>
            <a:ext cx="2636100" cy="3957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4956" name="Google Shape;4956;p260"/>
          <p:cNvSpPr/>
          <p:nvPr/>
        </p:nvSpPr>
        <p:spPr>
          <a:xfrm>
            <a:off x="377200" y="838900"/>
            <a:ext cx="2636100" cy="3957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4957" name="Google Shape;4957;p26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53</a:t>
            </a:fld>
            <a:endParaRPr>
              <a:solidFill>
                <a:srgbClr val="FFFFFF"/>
              </a:solidFill>
            </a:endParaRPr>
          </a:p>
        </p:txBody>
      </p:sp>
      <p:cxnSp>
        <p:nvCxnSpPr>
          <p:cNvPr id="4958" name="Google Shape;4958;p260"/>
          <p:cNvCxnSpPr/>
          <p:nvPr/>
        </p:nvCxnSpPr>
        <p:spPr>
          <a:xfrm>
            <a:off x="284725" y="639525"/>
            <a:ext cx="8585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59" name="Google Shape;4959;p260"/>
          <p:cNvSpPr txBox="1"/>
          <p:nvPr/>
        </p:nvSpPr>
        <p:spPr>
          <a:xfrm>
            <a:off x="438050" y="991300"/>
            <a:ext cx="2575200" cy="3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8566D"/>
                </a:solidFill>
                <a:latin typeface="Roboto Medium"/>
                <a:ea typeface="Roboto Medium"/>
                <a:cs typeface="Roboto Medium"/>
                <a:sym typeface="Roboto Medium"/>
              </a:rPr>
              <a:t>Picture</a:t>
            </a:r>
            <a:br>
              <a:rPr lang="en" sz="2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Avoid anything distracting in the background.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Avoid photos where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are doing activities.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Minimum resolution of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72 DPI, minimum 400x400 pixel size, and no larger than 8 MB.</a:t>
            </a:r>
            <a:endParaRPr sz="1300"/>
          </a:p>
        </p:txBody>
      </p:sp>
      <p:sp>
        <p:nvSpPr>
          <p:cNvPr id="4960" name="Google Shape;4960;p260"/>
          <p:cNvSpPr txBox="1"/>
          <p:nvPr/>
        </p:nvSpPr>
        <p:spPr>
          <a:xfrm>
            <a:off x="3390525" y="991300"/>
            <a:ext cx="2575200" cy="3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690C0"/>
                </a:solidFill>
                <a:latin typeface="Roboto Medium"/>
                <a:ea typeface="Roboto Medium"/>
                <a:cs typeface="Roboto Medium"/>
                <a:sym typeface="Roboto Medium"/>
              </a:rPr>
              <a:t>Headline</a:t>
            </a:r>
            <a:br>
              <a:rPr lang="en" sz="2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Will be displayed when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you post on a feed or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apply to jobs.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LinkedIn algorithms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headlines to find individuals in searches.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Placing specific keywords in the headline can help optimize your profile.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1" name="Google Shape;4961;p260"/>
          <p:cNvSpPr txBox="1"/>
          <p:nvPr/>
        </p:nvSpPr>
        <p:spPr>
          <a:xfrm>
            <a:off x="6227300" y="991300"/>
            <a:ext cx="2575200" cy="3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0C9F9"/>
                </a:solidFill>
                <a:latin typeface="Roboto Medium"/>
                <a:ea typeface="Roboto Medium"/>
                <a:cs typeface="Roboto Medium"/>
                <a:sym typeface="Roboto Medium"/>
              </a:rPr>
              <a:t>Summary</a:t>
            </a:r>
            <a:br>
              <a:rPr lang="en" sz="2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Similar to your resume statement, your LinkedIn summary should demonstrate your passion and key skills that reflect the position you are searching for.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962" name="Google Shape;4962;p260"/>
          <p:cNvPicPr preferRelativeResize="0"/>
          <p:nvPr/>
        </p:nvPicPr>
        <p:blipFill rotWithShape="1">
          <a:blip r:embed="rId3">
            <a:alphaModFix/>
          </a:blip>
          <a:srcRect l="17709" r="17844"/>
          <a:stretch/>
        </p:blipFill>
        <p:spPr>
          <a:xfrm>
            <a:off x="8375349" y="159050"/>
            <a:ext cx="429229" cy="3746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7" name="Google Shape;4967;p2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856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8" name="Google Shape;4968;p261"/>
          <p:cNvSpPr/>
          <p:nvPr/>
        </p:nvSpPr>
        <p:spPr>
          <a:xfrm>
            <a:off x="6168475" y="838900"/>
            <a:ext cx="2636100" cy="3960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9" name="Google Shape;4969;p261"/>
          <p:cNvSpPr/>
          <p:nvPr/>
        </p:nvSpPr>
        <p:spPr>
          <a:xfrm>
            <a:off x="3329625" y="838900"/>
            <a:ext cx="2636100" cy="3960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FEFEF"/>
              </a:solidFill>
            </a:endParaRPr>
          </a:p>
        </p:txBody>
      </p:sp>
      <p:sp>
        <p:nvSpPr>
          <p:cNvPr id="4970" name="Google Shape;4970;p261"/>
          <p:cNvSpPr/>
          <p:nvPr/>
        </p:nvSpPr>
        <p:spPr>
          <a:xfrm>
            <a:off x="377200" y="838900"/>
            <a:ext cx="2636100" cy="3960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</a:endParaRPr>
          </a:p>
        </p:txBody>
      </p:sp>
      <p:sp>
        <p:nvSpPr>
          <p:cNvPr id="4971" name="Google Shape;4971;p261"/>
          <p:cNvSpPr txBox="1"/>
          <p:nvPr/>
        </p:nvSpPr>
        <p:spPr>
          <a:xfrm>
            <a:off x="438050" y="985653"/>
            <a:ext cx="2575200" cy="3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8566D"/>
                </a:solidFill>
                <a:latin typeface="Roboto Medium"/>
                <a:ea typeface="Roboto Medium"/>
                <a:cs typeface="Roboto Medium"/>
                <a:sym typeface="Roboto Medium"/>
              </a:rPr>
              <a:t>Work Experience</a:t>
            </a:r>
            <a:br>
              <a:rPr lang="en" sz="2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Roles should match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what’s stated on resume.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 common titles that match the industry you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are entering, so you appear in search results.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SEM Ninja → Search Engine Marketing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(SEM) Analyst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2" name="Google Shape;4972;p261"/>
          <p:cNvSpPr txBox="1"/>
          <p:nvPr/>
        </p:nvSpPr>
        <p:spPr>
          <a:xfrm>
            <a:off x="3390525" y="985653"/>
            <a:ext cx="2575200" cy="3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690C0"/>
                </a:solidFill>
                <a:latin typeface="Roboto Medium"/>
                <a:ea typeface="Roboto Medium"/>
                <a:cs typeface="Roboto Medium"/>
                <a:sym typeface="Roboto Medium"/>
              </a:rPr>
              <a:t>Education and Certifications</a:t>
            </a:r>
            <a:br>
              <a:rPr lang="en" sz="2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Content should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reflect resume. 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Add all higher education and certifications.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Add the Credential ID </a:t>
            </a:r>
            <a:b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certifications where applicable.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3" name="Google Shape;4973;p261"/>
          <p:cNvSpPr txBox="1"/>
          <p:nvPr/>
        </p:nvSpPr>
        <p:spPr>
          <a:xfrm>
            <a:off x="6227296" y="985653"/>
            <a:ext cx="2575200" cy="3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0C9F9"/>
                </a:solidFill>
                <a:latin typeface="Roboto Medium"/>
                <a:ea typeface="Roboto Medium"/>
                <a:cs typeface="Roboto Medium"/>
                <a:sym typeface="Roboto Medium"/>
              </a:rPr>
              <a:t>Skills</a:t>
            </a:r>
            <a:br>
              <a:rPr lang="en" sz="2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skills section is searched by recruiter search tools.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Research the exact skills and their phrasing in job descriptions on LinkedIn and from organizations you’re interested in.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4" name="Google Shape;4974;p2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LinkedIn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975" name="Google Shape;4975;p261"/>
          <p:cNvCxnSpPr/>
          <p:nvPr/>
        </p:nvCxnSpPr>
        <p:spPr>
          <a:xfrm>
            <a:off x="284725" y="639525"/>
            <a:ext cx="8585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6" name="Google Shape;4976;p26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54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977" name="Google Shape;4977;p261"/>
          <p:cNvPicPr preferRelativeResize="0"/>
          <p:nvPr/>
        </p:nvPicPr>
        <p:blipFill rotWithShape="1">
          <a:blip r:embed="rId3">
            <a:alphaModFix/>
          </a:blip>
          <a:srcRect l="17709" r="17844"/>
          <a:stretch/>
        </p:blipFill>
        <p:spPr>
          <a:xfrm>
            <a:off x="8375349" y="159050"/>
            <a:ext cx="429229" cy="3746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2" name="Google Shape;4982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3" name="Google Shape;4983;p262"/>
          <p:cNvSpPr txBox="1"/>
          <p:nvPr/>
        </p:nvSpPr>
        <p:spPr>
          <a:xfrm>
            <a:off x="3634375" y="1303425"/>
            <a:ext cx="5235300" cy="29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Ask coworkers and classmates to endorse you and return the favor by endorsing them. </a:t>
            </a: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4" name="Google Shape;4984;p2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55</a:t>
            </a:fld>
            <a:endParaRPr sz="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Google Shape;4989;p263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990" name="Google Shape;4990;p26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4991" name="Google Shape;4991;p263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4114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/>
              <a:t>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Crafting Your LinkedIn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update your headline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and summary, and craft a custom URL.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p26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8" name="Google Shape;4138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4139" name="Google Shape;4139;p213"/>
          <p:cNvSpPr txBox="1"/>
          <p:nvPr/>
        </p:nvSpPr>
        <p:spPr>
          <a:xfrm>
            <a:off x="3577575" y="1384925"/>
            <a:ext cx="5257200" cy="25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Cybersecurity Domains</a:t>
            </a:r>
            <a:endParaRPr sz="2400" b="1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As we’ve learned throughout this course, there are a vast number </a:t>
            </a:r>
            <a:b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F2CC"/>
                </a:solidFill>
                <a:latin typeface="Roboto"/>
                <a:ea typeface="Roboto"/>
                <a:cs typeface="Roboto"/>
                <a:sym typeface="Roboto"/>
              </a:rPr>
              <a:t>of domains that professionals can apply their skills to. </a:t>
            </a:r>
            <a:endParaRPr sz="2400">
              <a:solidFill>
                <a:srgbClr val="FFF2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0" name="Google Shape;4140;p2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FFFFFF"/>
                </a:solidFill>
              </a:rPr>
              <a:t>6</a:t>
            </a:fld>
            <a:endParaRPr sz="600">
              <a:solidFill>
                <a:srgbClr val="FFFFFF"/>
              </a:solidFill>
            </a:endParaRPr>
          </a:p>
        </p:txBody>
      </p:sp>
      <p:cxnSp>
        <p:nvCxnSpPr>
          <p:cNvPr id="4141" name="Google Shape;4141;p213"/>
          <p:cNvCxnSpPr/>
          <p:nvPr/>
        </p:nvCxnSpPr>
        <p:spPr>
          <a:xfrm>
            <a:off x="4068275" y="2050200"/>
            <a:ext cx="4357200" cy="0"/>
          </a:xfrm>
          <a:prstGeom prst="straightConnector1">
            <a:avLst/>
          </a:prstGeom>
          <a:noFill/>
          <a:ln w="19050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p214"/>
          <p:cNvSpPr/>
          <p:nvPr/>
        </p:nvSpPr>
        <p:spPr>
          <a:xfrm>
            <a:off x="0" y="-9100"/>
            <a:ext cx="9144000" cy="51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7" name="Google Shape;4147;p214"/>
          <p:cNvGrpSpPr/>
          <p:nvPr/>
        </p:nvGrpSpPr>
        <p:grpSpPr>
          <a:xfrm>
            <a:off x="5720900" y="2745325"/>
            <a:ext cx="2776450" cy="1930950"/>
            <a:chOff x="5720900" y="2745325"/>
            <a:chExt cx="2776450" cy="1930950"/>
          </a:xfrm>
        </p:grpSpPr>
        <p:cxnSp>
          <p:nvCxnSpPr>
            <p:cNvPr id="4148" name="Google Shape;4148;p214"/>
            <p:cNvCxnSpPr>
              <a:stCxn id="4149" idx="3"/>
              <a:endCxn id="4150" idx="1"/>
            </p:cNvCxnSpPr>
            <p:nvPr/>
          </p:nvCxnSpPr>
          <p:spPr>
            <a:xfrm rot="10800000" flipH="1">
              <a:off x="6280100" y="3031250"/>
              <a:ext cx="321600" cy="435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1" name="Google Shape;4151;p214"/>
            <p:cNvCxnSpPr>
              <a:stCxn id="4149" idx="2"/>
              <a:endCxn id="4152" idx="0"/>
            </p:cNvCxnSpPr>
            <p:nvPr/>
          </p:nvCxnSpPr>
          <p:spPr>
            <a:xfrm flipH="1">
              <a:off x="5720900" y="3201350"/>
              <a:ext cx="136500" cy="1650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3" name="Google Shape;4153;p214"/>
            <p:cNvCxnSpPr/>
            <p:nvPr/>
          </p:nvCxnSpPr>
          <p:spPr>
            <a:xfrm flipH="1">
              <a:off x="7395950" y="2745325"/>
              <a:ext cx="334200" cy="1896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4" name="Google Shape;4154;p214"/>
            <p:cNvCxnSpPr>
              <a:stCxn id="4155" idx="1"/>
              <a:endCxn id="4150" idx="3"/>
            </p:cNvCxnSpPr>
            <p:nvPr/>
          </p:nvCxnSpPr>
          <p:spPr>
            <a:xfrm flipH="1">
              <a:off x="7653825" y="2985500"/>
              <a:ext cx="124500" cy="456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6" name="Google Shape;4156;p214"/>
            <p:cNvCxnSpPr>
              <a:stCxn id="4157" idx="1"/>
            </p:cNvCxnSpPr>
            <p:nvPr/>
          </p:nvCxnSpPr>
          <p:spPr>
            <a:xfrm rot="10800000">
              <a:off x="7574075" y="3115700"/>
              <a:ext cx="662400" cy="525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8" name="Google Shape;4158;p214"/>
            <p:cNvCxnSpPr>
              <a:stCxn id="4149" idx="3"/>
              <a:endCxn id="4159" idx="1"/>
            </p:cNvCxnSpPr>
            <p:nvPr/>
          </p:nvCxnSpPr>
          <p:spPr>
            <a:xfrm>
              <a:off x="6280100" y="3074750"/>
              <a:ext cx="952800" cy="3507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0" name="Google Shape;4160;p214"/>
            <p:cNvCxnSpPr/>
            <p:nvPr/>
          </p:nvCxnSpPr>
          <p:spPr>
            <a:xfrm rot="-5400000" flipH="1">
              <a:off x="5909800" y="3317925"/>
              <a:ext cx="540900" cy="29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1" name="Google Shape;4161;p214"/>
            <p:cNvCxnSpPr>
              <a:stCxn id="4159" idx="1"/>
            </p:cNvCxnSpPr>
            <p:nvPr/>
          </p:nvCxnSpPr>
          <p:spPr>
            <a:xfrm flipH="1">
              <a:off x="7097700" y="3425550"/>
              <a:ext cx="135300" cy="1089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2" name="Google Shape;4162;p214"/>
            <p:cNvCxnSpPr/>
            <p:nvPr/>
          </p:nvCxnSpPr>
          <p:spPr>
            <a:xfrm rot="10800000">
              <a:off x="8008050" y="3525150"/>
              <a:ext cx="58500" cy="1122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3" name="Google Shape;4163;p214"/>
            <p:cNvCxnSpPr>
              <a:endCxn id="4164" idx="1"/>
            </p:cNvCxnSpPr>
            <p:nvPr/>
          </p:nvCxnSpPr>
          <p:spPr>
            <a:xfrm>
              <a:off x="8210850" y="3822300"/>
              <a:ext cx="286500" cy="2562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5" name="Google Shape;4165;p214"/>
            <p:cNvCxnSpPr/>
            <p:nvPr/>
          </p:nvCxnSpPr>
          <p:spPr>
            <a:xfrm>
              <a:off x="6930825" y="3919950"/>
              <a:ext cx="325200" cy="1773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6" name="Google Shape;4166;p214"/>
            <p:cNvCxnSpPr>
              <a:endCxn id="4167" idx="1"/>
            </p:cNvCxnSpPr>
            <p:nvPr/>
          </p:nvCxnSpPr>
          <p:spPr>
            <a:xfrm>
              <a:off x="6691900" y="3920000"/>
              <a:ext cx="202800" cy="5205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8" name="Google Shape;4168;p214"/>
            <p:cNvCxnSpPr>
              <a:endCxn id="4169" idx="0"/>
            </p:cNvCxnSpPr>
            <p:nvPr/>
          </p:nvCxnSpPr>
          <p:spPr>
            <a:xfrm>
              <a:off x="6566750" y="3890275"/>
              <a:ext cx="307200" cy="7860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0" name="Google Shape;4170;p214"/>
            <p:cNvCxnSpPr>
              <a:endCxn id="4171" idx="0"/>
            </p:cNvCxnSpPr>
            <p:nvPr/>
          </p:nvCxnSpPr>
          <p:spPr>
            <a:xfrm flipH="1">
              <a:off x="6392975" y="3920000"/>
              <a:ext cx="114000" cy="4287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2" name="Google Shape;4172;p214"/>
            <p:cNvCxnSpPr>
              <a:endCxn id="4173" idx="0"/>
            </p:cNvCxnSpPr>
            <p:nvPr/>
          </p:nvCxnSpPr>
          <p:spPr>
            <a:xfrm flipH="1">
              <a:off x="6085313" y="3919975"/>
              <a:ext cx="209700" cy="170400"/>
            </a:xfrm>
            <a:prstGeom prst="straightConnector1">
              <a:avLst/>
            </a:prstGeom>
            <a:noFill/>
            <a:ln w="9525" cap="flat" cmpd="sng">
              <a:solidFill>
                <a:srgbClr val="228E3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74" name="Google Shape;4174;p214"/>
          <p:cNvGrpSpPr/>
          <p:nvPr/>
        </p:nvGrpSpPr>
        <p:grpSpPr>
          <a:xfrm>
            <a:off x="5580925" y="1307500"/>
            <a:ext cx="2466200" cy="1385850"/>
            <a:chOff x="5580925" y="1307500"/>
            <a:chExt cx="2466200" cy="1385850"/>
          </a:xfrm>
        </p:grpSpPr>
        <p:cxnSp>
          <p:nvCxnSpPr>
            <p:cNvPr id="4175" name="Google Shape;4175;p214"/>
            <p:cNvCxnSpPr/>
            <p:nvPr/>
          </p:nvCxnSpPr>
          <p:spPr>
            <a:xfrm flipH="1">
              <a:off x="7682100" y="1558450"/>
              <a:ext cx="311700" cy="3006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4176" name="Google Shape;4176;p214"/>
            <p:cNvCxnSpPr>
              <a:stCxn id="4177" idx="1"/>
            </p:cNvCxnSpPr>
            <p:nvPr/>
          </p:nvCxnSpPr>
          <p:spPr>
            <a:xfrm rot="10800000">
              <a:off x="7657600" y="2030450"/>
              <a:ext cx="327600" cy="2295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4178" name="Google Shape;4178;p214"/>
            <p:cNvCxnSpPr/>
            <p:nvPr/>
          </p:nvCxnSpPr>
          <p:spPr>
            <a:xfrm rot="-5400000" flipH="1">
              <a:off x="7496325" y="1624350"/>
              <a:ext cx="610500" cy="4911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79" name="Google Shape;4179;p214"/>
            <p:cNvCxnSpPr>
              <a:stCxn id="4180" idx="3"/>
              <a:endCxn id="4181" idx="1"/>
            </p:cNvCxnSpPr>
            <p:nvPr/>
          </p:nvCxnSpPr>
          <p:spPr>
            <a:xfrm rot="10800000" flipH="1">
              <a:off x="7709675" y="1889500"/>
              <a:ext cx="275400" cy="486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82" name="Google Shape;4182;p214"/>
            <p:cNvCxnSpPr/>
            <p:nvPr/>
          </p:nvCxnSpPr>
          <p:spPr>
            <a:xfrm flipH="1">
              <a:off x="6830825" y="1562325"/>
              <a:ext cx="441900" cy="422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83" name="Google Shape;4183;p214"/>
            <p:cNvCxnSpPr>
              <a:stCxn id="4184" idx="3"/>
              <a:endCxn id="4185" idx="1"/>
            </p:cNvCxnSpPr>
            <p:nvPr/>
          </p:nvCxnSpPr>
          <p:spPr>
            <a:xfrm>
              <a:off x="7739825" y="1465500"/>
              <a:ext cx="142800" cy="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86" name="Google Shape;4186;p214"/>
            <p:cNvCxnSpPr/>
            <p:nvPr/>
          </p:nvCxnSpPr>
          <p:spPr>
            <a:xfrm flipH="1">
              <a:off x="6594350" y="1565825"/>
              <a:ext cx="48900" cy="975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87" name="Google Shape;4187;p214"/>
            <p:cNvCxnSpPr/>
            <p:nvPr/>
          </p:nvCxnSpPr>
          <p:spPr>
            <a:xfrm rot="5400000">
              <a:off x="5814550" y="1395250"/>
              <a:ext cx="663000" cy="487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88" name="Google Shape;4188;p214"/>
            <p:cNvCxnSpPr>
              <a:endCxn id="4189" idx="0"/>
            </p:cNvCxnSpPr>
            <p:nvPr/>
          </p:nvCxnSpPr>
          <p:spPr>
            <a:xfrm>
              <a:off x="5780350" y="2442250"/>
              <a:ext cx="399900" cy="2511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90" name="Google Shape;4190;p214"/>
            <p:cNvCxnSpPr>
              <a:stCxn id="4191" idx="3"/>
              <a:endCxn id="4192" idx="1"/>
            </p:cNvCxnSpPr>
            <p:nvPr/>
          </p:nvCxnSpPr>
          <p:spPr>
            <a:xfrm>
              <a:off x="6021625" y="2353550"/>
              <a:ext cx="1131600" cy="762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93" name="Google Shape;4193;p214"/>
            <p:cNvCxnSpPr/>
            <p:nvPr/>
          </p:nvCxnSpPr>
          <p:spPr>
            <a:xfrm>
              <a:off x="5979375" y="2085125"/>
              <a:ext cx="295800" cy="2067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94" name="Google Shape;4194;p214"/>
            <p:cNvCxnSpPr>
              <a:stCxn id="4195" idx="3"/>
              <a:endCxn id="4196" idx="1"/>
            </p:cNvCxnSpPr>
            <p:nvPr/>
          </p:nvCxnSpPr>
          <p:spPr>
            <a:xfrm>
              <a:off x="6118150" y="2007550"/>
              <a:ext cx="123000" cy="681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97" name="Google Shape;4197;p214"/>
            <p:cNvCxnSpPr>
              <a:endCxn id="4198" idx="0"/>
            </p:cNvCxnSpPr>
            <p:nvPr/>
          </p:nvCxnSpPr>
          <p:spPr>
            <a:xfrm flipH="1">
              <a:off x="5580925" y="2459650"/>
              <a:ext cx="48000" cy="1575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199" name="Google Shape;4199;p214"/>
            <p:cNvCxnSpPr>
              <a:endCxn id="4191" idx="0"/>
            </p:cNvCxnSpPr>
            <p:nvPr/>
          </p:nvCxnSpPr>
          <p:spPr>
            <a:xfrm flipH="1">
              <a:off x="5580925" y="2030750"/>
              <a:ext cx="142800" cy="2265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00" name="Google Shape;4200;p214"/>
            <p:cNvCxnSpPr>
              <a:stCxn id="4201" idx="2"/>
            </p:cNvCxnSpPr>
            <p:nvPr/>
          </p:nvCxnSpPr>
          <p:spPr>
            <a:xfrm flipH="1">
              <a:off x="5787200" y="1545400"/>
              <a:ext cx="140100" cy="4185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4202" name="Google Shape;4202;p214"/>
            <p:cNvCxnSpPr>
              <a:stCxn id="4180" idx="1"/>
              <a:endCxn id="4196" idx="3"/>
            </p:cNvCxnSpPr>
            <p:nvPr/>
          </p:nvCxnSpPr>
          <p:spPr>
            <a:xfrm flipH="1">
              <a:off x="7122575" y="1938100"/>
              <a:ext cx="102900" cy="137400"/>
            </a:xfrm>
            <a:prstGeom prst="straightConnector1">
              <a:avLst/>
            </a:prstGeom>
            <a:noFill/>
            <a:ln w="9525" cap="flat" cmpd="sng">
              <a:solidFill>
                <a:srgbClr val="E2433E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03" name="Google Shape;4203;p214"/>
          <p:cNvGrpSpPr/>
          <p:nvPr/>
        </p:nvGrpSpPr>
        <p:grpSpPr>
          <a:xfrm>
            <a:off x="317325" y="310150"/>
            <a:ext cx="4798450" cy="2264600"/>
            <a:chOff x="317325" y="280950"/>
            <a:chExt cx="4798450" cy="2264600"/>
          </a:xfrm>
        </p:grpSpPr>
        <p:cxnSp>
          <p:nvCxnSpPr>
            <p:cNvPr id="4204" name="Google Shape;4204;p214"/>
            <p:cNvCxnSpPr/>
            <p:nvPr/>
          </p:nvCxnSpPr>
          <p:spPr>
            <a:xfrm>
              <a:off x="317325" y="335200"/>
              <a:ext cx="333000" cy="219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5" name="Google Shape;4205;p214"/>
            <p:cNvCxnSpPr>
              <a:stCxn id="4206" idx="2"/>
              <a:endCxn id="4207" idx="0"/>
            </p:cNvCxnSpPr>
            <p:nvPr/>
          </p:nvCxnSpPr>
          <p:spPr>
            <a:xfrm>
              <a:off x="1055325" y="335100"/>
              <a:ext cx="0" cy="16920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8" name="Google Shape;4208;p214"/>
            <p:cNvCxnSpPr>
              <a:stCxn id="4209" idx="2"/>
            </p:cNvCxnSpPr>
            <p:nvPr/>
          </p:nvCxnSpPr>
          <p:spPr>
            <a:xfrm rot="-5400000" flipH="1">
              <a:off x="2352375" y="-29250"/>
              <a:ext cx="192000" cy="920700"/>
            </a:xfrm>
            <a:prstGeom prst="curvedConnector2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0" name="Google Shape;4210;p214"/>
            <p:cNvCxnSpPr/>
            <p:nvPr/>
          </p:nvCxnSpPr>
          <p:spPr>
            <a:xfrm>
              <a:off x="2740850" y="284825"/>
              <a:ext cx="361500" cy="239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1" name="Google Shape;4211;p214"/>
            <p:cNvCxnSpPr/>
            <p:nvPr/>
          </p:nvCxnSpPr>
          <p:spPr>
            <a:xfrm>
              <a:off x="3078125" y="280950"/>
              <a:ext cx="342300" cy="243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2" name="Google Shape;4212;p214"/>
            <p:cNvCxnSpPr>
              <a:endCxn id="4213" idx="2"/>
            </p:cNvCxnSpPr>
            <p:nvPr/>
          </p:nvCxnSpPr>
          <p:spPr>
            <a:xfrm rot="10800000" flipH="1">
              <a:off x="4801975" y="335100"/>
              <a:ext cx="313800" cy="128400"/>
            </a:xfrm>
            <a:prstGeom prst="curvedConnector2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4" name="Google Shape;4214;p214"/>
            <p:cNvCxnSpPr>
              <a:stCxn id="4215" idx="1"/>
            </p:cNvCxnSpPr>
            <p:nvPr/>
          </p:nvCxnSpPr>
          <p:spPr>
            <a:xfrm flipH="1">
              <a:off x="3790200" y="554800"/>
              <a:ext cx="211500" cy="6180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6" name="Google Shape;4216;p214"/>
            <p:cNvCxnSpPr>
              <a:stCxn id="4217" idx="1"/>
              <a:endCxn id="4207" idx="3"/>
            </p:cNvCxnSpPr>
            <p:nvPr/>
          </p:nvCxnSpPr>
          <p:spPr>
            <a:xfrm rot="10800000">
              <a:off x="1450775" y="600413"/>
              <a:ext cx="1063200" cy="690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8" name="Google Shape;4218;p214"/>
            <p:cNvCxnSpPr>
              <a:stCxn id="4217" idx="2"/>
              <a:endCxn id="4219" idx="0"/>
            </p:cNvCxnSpPr>
            <p:nvPr/>
          </p:nvCxnSpPr>
          <p:spPr>
            <a:xfrm rot="5400000">
              <a:off x="2774975" y="648713"/>
              <a:ext cx="332400" cy="474000"/>
            </a:xfrm>
            <a:prstGeom prst="curvedConnector2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0" name="Google Shape;4220;p214"/>
            <p:cNvCxnSpPr/>
            <p:nvPr/>
          </p:nvCxnSpPr>
          <p:spPr>
            <a:xfrm>
              <a:off x="3408550" y="736250"/>
              <a:ext cx="484200" cy="1818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1" name="Google Shape;4221;p214"/>
            <p:cNvCxnSpPr/>
            <p:nvPr/>
          </p:nvCxnSpPr>
          <p:spPr>
            <a:xfrm flipH="1">
              <a:off x="3430700" y="409025"/>
              <a:ext cx="186900" cy="11070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2" name="Google Shape;4222;p214"/>
            <p:cNvCxnSpPr/>
            <p:nvPr/>
          </p:nvCxnSpPr>
          <p:spPr>
            <a:xfrm rot="10800000" flipH="1">
              <a:off x="2345075" y="699725"/>
              <a:ext cx="394200" cy="136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3" name="Google Shape;4223;p214"/>
            <p:cNvCxnSpPr/>
            <p:nvPr/>
          </p:nvCxnSpPr>
          <p:spPr>
            <a:xfrm rot="-5400000" flipH="1">
              <a:off x="2809950" y="1280300"/>
              <a:ext cx="1809300" cy="721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4" name="Google Shape;4224;p214"/>
            <p:cNvCxnSpPr>
              <a:stCxn id="4225" idx="0"/>
            </p:cNvCxnSpPr>
            <p:nvPr/>
          </p:nvCxnSpPr>
          <p:spPr>
            <a:xfrm rot="10800000" flipH="1">
              <a:off x="1257300" y="918050"/>
              <a:ext cx="397200" cy="13980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6" name="Google Shape;4226;p214"/>
            <p:cNvCxnSpPr>
              <a:stCxn id="4227" idx="0"/>
            </p:cNvCxnSpPr>
            <p:nvPr/>
          </p:nvCxnSpPr>
          <p:spPr>
            <a:xfrm rot="10800000" flipH="1">
              <a:off x="624300" y="1254400"/>
              <a:ext cx="462600" cy="13590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8" name="Google Shape;4228;p214"/>
            <p:cNvCxnSpPr>
              <a:stCxn id="4229" idx="0"/>
            </p:cNvCxnSpPr>
            <p:nvPr/>
          </p:nvCxnSpPr>
          <p:spPr>
            <a:xfrm rot="10800000">
              <a:off x="1361550" y="1254400"/>
              <a:ext cx="291900" cy="135900"/>
            </a:xfrm>
            <a:prstGeom prst="straightConnector1">
              <a:avLst/>
            </a:prstGeom>
            <a:noFill/>
            <a:ln w="9525" cap="flat" cmpd="sng">
              <a:solidFill>
                <a:srgbClr val="FFAB4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0" name="Google Shape;4230;p2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231" name="Google Shape;4231;p214"/>
          <p:cNvSpPr/>
          <p:nvPr/>
        </p:nvSpPr>
        <p:spPr>
          <a:xfrm>
            <a:off x="92925" y="171700"/>
            <a:ext cx="4251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CASB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6" name="Google Shape;4206;p214"/>
          <p:cNvSpPr/>
          <p:nvPr/>
        </p:nvSpPr>
        <p:spPr>
          <a:xfrm>
            <a:off x="611025" y="171700"/>
            <a:ext cx="8886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Federated Identity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7" name="Google Shape;4207;p214"/>
          <p:cNvSpPr/>
          <p:nvPr/>
        </p:nvSpPr>
        <p:spPr>
          <a:xfrm>
            <a:off x="659925" y="533450"/>
            <a:ext cx="7908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Cloud Security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9" name="Google Shape;4209;p214"/>
          <p:cNvSpPr/>
          <p:nvPr/>
        </p:nvSpPr>
        <p:spPr>
          <a:xfrm>
            <a:off x="1592625" y="171700"/>
            <a:ext cx="7908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Data Protection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2" name="Google Shape;4232;p214"/>
          <p:cNvSpPr/>
          <p:nvPr/>
        </p:nvSpPr>
        <p:spPr>
          <a:xfrm>
            <a:off x="2426725" y="133225"/>
            <a:ext cx="8454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Network Design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3" name="Google Shape;4233;p214"/>
          <p:cNvSpPr/>
          <p:nvPr/>
        </p:nvSpPr>
        <p:spPr>
          <a:xfrm>
            <a:off x="1499625" y="754600"/>
            <a:ext cx="8454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Access Control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5" name="Google Shape;4215;p214"/>
          <p:cNvSpPr/>
          <p:nvPr/>
        </p:nvSpPr>
        <p:spPr>
          <a:xfrm>
            <a:off x="4001700" y="487700"/>
            <a:ext cx="10521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Secure System Build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3" name="Google Shape;4213;p214"/>
          <p:cNvSpPr/>
          <p:nvPr/>
        </p:nvSpPr>
        <p:spPr>
          <a:xfrm>
            <a:off x="4502275" y="171700"/>
            <a:ext cx="12270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Baseline Configuration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4" name="Google Shape;4234;p214"/>
          <p:cNvSpPr/>
          <p:nvPr/>
        </p:nvSpPr>
        <p:spPr>
          <a:xfrm>
            <a:off x="3497250" y="947200"/>
            <a:ext cx="7908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Cryptography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5" name="Google Shape;4225;p214"/>
          <p:cNvSpPr/>
          <p:nvPr/>
        </p:nvSpPr>
        <p:spPr>
          <a:xfrm>
            <a:off x="687000" y="1087050"/>
            <a:ext cx="11406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Identity Management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7" name="Google Shape;4227;p214"/>
          <p:cNvSpPr/>
          <p:nvPr/>
        </p:nvSpPr>
        <p:spPr>
          <a:xfrm>
            <a:off x="151650" y="1419500"/>
            <a:ext cx="945300" cy="2532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Privileged Access Management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9" name="Google Shape;4229;p214"/>
          <p:cNvSpPr/>
          <p:nvPr/>
        </p:nvSpPr>
        <p:spPr>
          <a:xfrm>
            <a:off x="1191000" y="1419500"/>
            <a:ext cx="924900" cy="2532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Identity &amp; Access Management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5" name="Google Shape;4235;p214"/>
          <p:cNvSpPr/>
          <p:nvPr/>
        </p:nvSpPr>
        <p:spPr>
          <a:xfrm>
            <a:off x="2292775" y="1561225"/>
            <a:ext cx="670500" cy="192600"/>
          </a:xfrm>
          <a:prstGeom prst="roundRect">
            <a:avLst>
              <a:gd name="adj" fmla="val 50000"/>
            </a:avLst>
          </a:prstGeom>
          <a:solidFill>
            <a:srgbClr val="ACE3F9"/>
          </a:solidFill>
          <a:ln w="19050" cap="flat" cmpd="sng">
            <a:solidFill>
              <a:srgbClr val="2C9C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Certification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6" name="Google Shape;4236;p214"/>
          <p:cNvSpPr/>
          <p:nvPr/>
        </p:nvSpPr>
        <p:spPr>
          <a:xfrm>
            <a:off x="3008725" y="1672700"/>
            <a:ext cx="670500" cy="192600"/>
          </a:xfrm>
          <a:prstGeom prst="roundRect">
            <a:avLst>
              <a:gd name="adj" fmla="val 50000"/>
            </a:avLst>
          </a:prstGeom>
          <a:solidFill>
            <a:srgbClr val="ACE3F9"/>
          </a:solidFill>
          <a:ln w="19050" cap="flat" cmpd="sng">
            <a:solidFill>
              <a:srgbClr val="2C9C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Conferences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7" name="Google Shape;4237;p214"/>
          <p:cNvSpPr/>
          <p:nvPr/>
        </p:nvSpPr>
        <p:spPr>
          <a:xfrm>
            <a:off x="2109225" y="1061625"/>
            <a:ext cx="1052100" cy="1926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Security Engineering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8" name="Google Shape;4238;p214"/>
          <p:cNvSpPr/>
          <p:nvPr/>
        </p:nvSpPr>
        <p:spPr>
          <a:xfrm>
            <a:off x="3361150" y="165600"/>
            <a:ext cx="1052100" cy="2532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1905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Secure Application Development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9" name="Google Shape;4239;p214"/>
          <p:cNvSpPr/>
          <p:nvPr/>
        </p:nvSpPr>
        <p:spPr>
          <a:xfrm>
            <a:off x="1706175" y="1759550"/>
            <a:ext cx="563700" cy="192600"/>
          </a:xfrm>
          <a:prstGeom prst="roundRect">
            <a:avLst>
              <a:gd name="adj" fmla="val 50000"/>
            </a:avLst>
          </a:prstGeom>
          <a:solidFill>
            <a:srgbClr val="ACE3F9"/>
          </a:solidFill>
          <a:ln w="19050" cap="flat" cmpd="sng">
            <a:solidFill>
              <a:srgbClr val="2C9C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40" name="Google Shape;4240;p214"/>
          <p:cNvGrpSpPr/>
          <p:nvPr/>
        </p:nvGrpSpPr>
        <p:grpSpPr>
          <a:xfrm>
            <a:off x="2265000" y="1759375"/>
            <a:ext cx="871975" cy="651675"/>
            <a:chOff x="2265000" y="1759375"/>
            <a:chExt cx="871975" cy="651675"/>
          </a:xfrm>
        </p:grpSpPr>
        <p:cxnSp>
          <p:nvCxnSpPr>
            <p:cNvPr id="4241" name="Google Shape;4241;p214"/>
            <p:cNvCxnSpPr/>
            <p:nvPr/>
          </p:nvCxnSpPr>
          <p:spPr>
            <a:xfrm>
              <a:off x="2269875" y="1838775"/>
              <a:ext cx="305400" cy="124800"/>
            </a:xfrm>
            <a:prstGeom prst="straightConnector1">
              <a:avLst/>
            </a:prstGeom>
            <a:noFill/>
            <a:ln w="9525" cap="flat" cmpd="sng">
              <a:solidFill>
                <a:srgbClr val="2C9C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2" name="Google Shape;4242;p214"/>
            <p:cNvCxnSpPr/>
            <p:nvPr/>
          </p:nvCxnSpPr>
          <p:spPr>
            <a:xfrm>
              <a:off x="2756925" y="1759375"/>
              <a:ext cx="73500" cy="204300"/>
            </a:xfrm>
            <a:prstGeom prst="straightConnector1">
              <a:avLst/>
            </a:prstGeom>
            <a:noFill/>
            <a:ln w="9525" cap="flat" cmpd="sng">
              <a:solidFill>
                <a:srgbClr val="2C9C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3" name="Google Shape;4243;p214"/>
            <p:cNvCxnSpPr/>
            <p:nvPr/>
          </p:nvCxnSpPr>
          <p:spPr>
            <a:xfrm flipH="1">
              <a:off x="3023275" y="1861475"/>
              <a:ext cx="113700" cy="102300"/>
            </a:xfrm>
            <a:prstGeom prst="straightConnector1">
              <a:avLst/>
            </a:prstGeom>
            <a:noFill/>
            <a:ln w="9525" cap="flat" cmpd="sng">
              <a:solidFill>
                <a:srgbClr val="2C9C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214"/>
            <p:cNvCxnSpPr/>
            <p:nvPr/>
          </p:nvCxnSpPr>
          <p:spPr>
            <a:xfrm flipH="1">
              <a:off x="2265000" y="2205850"/>
              <a:ext cx="332400" cy="205200"/>
            </a:xfrm>
            <a:prstGeom prst="straightConnector1">
              <a:avLst/>
            </a:prstGeom>
            <a:noFill/>
            <a:ln w="9525" cap="flat" cmpd="sng">
              <a:solidFill>
                <a:srgbClr val="2C9C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5" name="Google Shape;4245;p214"/>
            <p:cNvCxnSpPr/>
            <p:nvPr/>
          </p:nvCxnSpPr>
          <p:spPr>
            <a:xfrm>
              <a:off x="2959350" y="2233425"/>
              <a:ext cx="53400" cy="150600"/>
            </a:xfrm>
            <a:prstGeom prst="straightConnector1">
              <a:avLst/>
            </a:prstGeom>
            <a:noFill/>
            <a:ln w="9525" cap="flat" cmpd="sng">
              <a:solidFill>
                <a:srgbClr val="2C9CE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246" name="Google Shape;4246;p214"/>
          <p:cNvCxnSpPr/>
          <p:nvPr/>
        </p:nvCxnSpPr>
        <p:spPr>
          <a:xfrm rot="10800000" flipH="1">
            <a:off x="2498100" y="2752150"/>
            <a:ext cx="1328400" cy="471000"/>
          </a:xfrm>
          <a:prstGeom prst="curvedConnector3">
            <a:avLst>
              <a:gd name="adj1" fmla="val 52172"/>
            </a:avLst>
          </a:prstGeom>
          <a:noFill/>
          <a:ln w="19050" cap="flat" cmpd="sng">
            <a:solidFill>
              <a:srgbClr val="DCD5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47" name="Google Shape;4247;p214"/>
          <p:cNvGrpSpPr/>
          <p:nvPr/>
        </p:nvGrpSpPr>
        <p:grpSpPr>
          <a:xfrm>
            <a:off x="614700" y="2672450"/>
            <a:ext cx="1810625" cy="2206800"/>
            <a:chOff x="614700" y="2672450"/>
            <a:chExt cx="1810625" cy="2206800"/>
          </a:xfrm>
        </p:grpSpPr>
        <p:cxnSp>
          <p:nvCxnSpPr>
            <p:cNvPr id="4248" name="Google Shape;4248;p214"/>
            <p:cNvCxnSpPr/>
            <p:nvPr/>
          </p:nvCxnSpPr>
          <p:spPr>
            <a:xfrm>
              <a:off x="614700" y="2672450"/>
              <a:ext cx="74700" cy="102300"/>
            </a:xfrm>
            <a:prstGeom prst="straightConnector1">
              <a:avLst/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9" name="Google Shape;4249;p214"/>
            <p:cNvCxnSpPr/>
            <p:nvPr/>
          </p:nvCxnSpPr>
          <p:spPr>
            <a:xfrm rot="10800000" flipH="1">
              <a:off x="614700" y="2961825"/>
              <a:ext cx="90900" cy="123900"/>
            </a:xfrm>
            <a:prstGeom prst="straightConnector1">
              <a:avLst/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0" name="Google Shape;4250;p214"/>
            <p:cNvCxnSpPr/>
            <p:nvPr/>
          </p:nvCxnSpPr>
          <p:spPr>
            <a:xfrm rot="10800000" flipH="1">
              <a:off x="2124675" y="4675150"/>
              <a:ext cx="119100" cy="181500"/>
            </a:xfrm>
            <a:prstGeom prst="straightConnector1">
              <a:avLst/>
            </a:prstGeom>
            <a:noFill/>
            <a:ln w="9525" cap="flat" cmpd="sng">
              <a:solidFill>
                <a:srgbClr val="CCDD2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1" name="Google Shape;4251;p214"/>
            <p:cNvCxnSpPr/>
            <p:nvPr/>
          </p:nvCxnSpPr>
          <p:spPr>
            <a:xfrm>
              <a:off x="1131975" y="2888225"/>
              <a:ext cx="544500" cy="23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2" name="Google Shape;4252;p214"/>
            <p:cNvCxnSpPr/>
            <p:nvPr/>
          </p:nvCxnSpPr>
          <p:spPr>
            <a:xfrm>
              <a:off x="1751350" y="2893913"/>
              <a:ext cx="101100" cy="232500"/>
            </a:xfrm>
            <a:prstGeom prst="straightConnector1">
              <a:avLst/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3" name="Google Shape;4253;p214"/>
            <p:cNvCxnSpPr/>
            <p:nvPr/>
          </p:nvCxnSpPr>
          <p:spPr>
            <a:xfrm flipH="1">
              <a:off x="2045350" y="2905250"/>
              <a:ext cx="107700" cy="221100"/>
            </a:xfrm>
            <a:prstGeom prst="straightConnector1">
              <a:avLst/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4" name="Google Shape;4254;p214"/>
            <p:cNvCxnSpPr/>
            <p:nvPr/>
          </p:nvCxnSpPr>
          <p:spPr>
            <a:xfrm rot="10800000">
              <a:off x="2323625" y="3278475"/>
              <a:ext cx="101700" cy="120300"/>
            </a:xfrm>
            <a:prstGeom prst="straightConnector1">
              <a:avLst/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5" name="Google Shape;4255;p214"/>
            <p:cNvCxnSpPr>
              <a:endCxn id="4256" idx="2"/>
            </p:cNvCxnSpPr>
            <p:nvPr/>
          </p:nvCxnSpPr>
          <p:spPr>
            <a:xfrm rot="10800000">
              <a:off x="2123425" y="3257663"/>
              <a:ext cx="211200" cy="424800"/>
            </a:xfrm>
            <a:prstGeom prst="straightConnector1">
              <a:avLst/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7" name="Google Shape;4257;p214"/>
            <p:cNvCxnSpPr/>
            <p:nvPr/>
          </p:nvCxnSpPr>
          <p:spPr>
            <a:xfrm rot="10800000" flipH="1">
              <a:off x="1744600" y="3263225"/>
              <a:ext cx="110700" cy="373800"/>
            </a:xfrm>
            <a:prstGeom prst="straightConnector1">
              <a:avLst/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8" name="Google Shape;4258;p214"/>
            <p:cNvCxnSpPr/>
            <p:nvPr/>
          </p:nvCxnSpPr>
          <p:spPr>
            <a:xfrm rot="10800000">
              <a:off x="2224000" y="4130575"/>
              <a:ext cx="76500" cy="374400"/>
            </a:xfrm>
            <a:prstGeom prst="straightConnector1">
              <a:avLst/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9" name="Google Shape;4259;p214"/>
            <p:cNvCxnSpPr/>
            <p:nvPr/>
          </p:nvCxnSpPr>
          <p:spPr>
            <a:xfrm rot="10800000">
              <a:off x="1982075" y="3271000"/>
              <a:ext cx="88200" cy="718200"/>
            </a:xfrm>
            <a:prstGeom prst="straightConnector1">
              <a:avLst/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0" name="Google Shape;4260;p214"/>
            <p:cNvCxnSpPr/>
            <p:nvPr/>
          </p:nvCxnSpPr>
          <p:spPr>
            <a:xfrm rot="10800000" flipH="1">
              <a:off x="1110625" y="3240275"/>
              <a:ext cx="464100" cy="2832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1" name="Google Shape;4261;p214"/>
            <p:cNvCxnSpPr/>
            <p:nvPr/>
          </p:nvCxnSpPr>
          <p:spPr>
            <a:xfrm rot="10800000" flipH="1">
              <a:off x="840600" y="3270900"/>
              <a:ext cx="960900" cy="5589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2" name="Google Shape;4262;p214"/>
            <p:cNvCxnSpPr>
              <a:endCxn id="4263" idx="1"/>
            </p:cNvCxnSpPr>
            <p:nvPr/>
          </p:nvCxnSpPr>
          <p:spPr>
            <a:xfrm rot="10800000" flipH="1">
              <a:off x="1392700" y="4088313"/>
              <a:ext cx="294600" cy="138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4" name="Google Shape;4264;p214"/>
            <p:cNvCxnSpPr/>
            <p:nvPr/>
          </p:nvCxnSpPr>
          <p:spPr>
            <a:xfrm rot="10800000" flipH="1">
              <a:off x="1416375" y="4122438"/>
              <a:ext cx="577800" cy="4680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5" name="Google Shape;4265;p214"/>
            <p:cNvCxnSpPr/>
            <p:nvPr/>
          </p:nvCxnSpPr>
          <p:spPr>
            <a:xfrm rot="5400000">
              <a:off x="1475200" y="4263800"/>
              <a:ext cx="731700" cy="4992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DCD55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66" name="Google Shape;4266;p214"/>
          <p:cNvSpPr/>
          <p:nvPr/>
        </p:nvSpPr>
        <p:spPr>
          <a:xfrm>
            <a:off x="3220025" y="3589825"/>
            <a:ext cx="772200" cy="192600"/>
          </a:xfrm>
          <a:prstGeom prst="roundRect">
            <a:avLst>
              <a:gd name="adj" fmla="val 50000"/>
            </a:avLst>
          </a:prstGeom>
          <a:solidFill>
            <a:srgbClr val="D5FCED"/>
          </a:solidFill>
          <a:ln w="19050" cap="flat" cmpd="sng">
            <a:solidFill>
              <a:srgbClr val="86E2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User Education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7" name="Google Shape;4267;p214"/>
          <p:cNvSpPr/>
          <p:nvPr/>
        </p:nvSpPr>
        <p:spPr>
          <a:xfrm>
            <a:off x="2676875" y="4208350"/>
            <a:ext cx="1002600" cy="192600"/>
          </a:xfrm>
          <a:prstGeom prst="roundRect">
            <a:avLst>
              <a:gd name="adj" fmla="val 50000"/>
            </a:avLst>
          </a:prstGeom>
          <a:solidFill>
            <a:srgbClr val="D5FCED"/>
          </a:solidFill>
          <a:ln w="19050" cap="flat" cmpd="sng">
            <a:solidFill>
              <a:srgbClr val="86E2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Training (new skills)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8" name="Google Shape;4268;p214"/>
          <p:cNvSpPr/>
          <p:nvPr/>
        </p:nvSpPr>
        <p:spPr>
          <a:xfrm>
            <a:off x="2960850" y="4719550"/>
            <a:ext cx="1328400" cy="192600"/>
          </a:xfrm>
          <a:prstGeom prst="roundRect">
            <a:avLst>
              <a:gd name="adj" fmla="val 50000"/>
            </a:avLst>
          </a:prstGeom>
          <a:solidFill>
            <a:srgbClr val="D5FCED"/>
          </a:solidFill>
          <a:ln w="19050" cap="flat" cmpd="sng">
            <a:solidFill>
              <a:srgbClr val="86E2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Awareness (reinforcement)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69" name="Google Shape;4269;p214"/>
          <p:cNvGrpSpPr/>
          <p:nvPr/>
        </p:nvGrpSpPr>
        <p:grpSpPr>
          <a:xfrm>
            <a:off x="3178325" y="2901325"/>
            <a:ext cx="844800" cy="1821100"/>
            <a:chOff x="3178325" y="2901325"/>
            <a:chExt cx="844800" cy="1821100"/>
          </a:xfrm>
        </p:grpSpPr>
        <p:cxnSp>
          <p:nvCxnSpPr>
            <p:cNvPr id="4270" name="Google Shape;4270;p214"/>
            <p:cNvCxnSpPr>
              <a:endCxn id="4266" idx="0"/>
            </p:cNvCxnSpPr>
            <p:nvPr/>
          </p:nvCxnSpPr>
          <p:spPr>
            <a:xfrm rot="5400000">
              <a:off x="3470375" y="3037075"/>
              <a:ext cx="688500" cy="4170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86E2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1" name="Google Shape;4271;p214"/>
            <p:cNvCxnSpPr>
              <a:stCxn id="4266" idx="2"/>
              <a:endCxn id="4267" idx="0"/>
            </p:cNvCxnSpPr>
            <p:nvPr/>
          </p:nvCxnSpPr>
          <p:spPr>
            <a:xfrm rot="5400000">
              <a:off x="3179225" y="3781525"/>
              <a:ext cx="426000" cy="427800"/>
            </a:xfrm>
            <a:prstGeom prst="curvedConnector3">
              <a:avLst>
                <a:gd name="adj1" fmla="val 49991"/>
              </a:avLst>
            </a:prstGeom>
            <a:noFill/>
            <a:ln w="9525" cap="flat" cmpd="sng">
              <a:solidFill>
                <a:srgbClr val="86E2C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2" name="Google Shape;4272;p214"/>
            <p:cNvCxnSpPr/>
            <p:nvPr/>
          </p:nvCxnSpPr>
          <p:spPr>
            <a:xfrm rot="-5400000" flipH="1">
              <a:off x="3284600" y="4205225"/>
              <a:ext cx="946500" cy="879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86E2CE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73" name="Google Shape;4273;p214"/>
          <p:cNvSpPr/>
          <p:nvPr/>
        </p:nvSpPr>
        <p:spPr>
          <a:xfrm>
            <a:off x="4084025" y="3947800"/>
            <a:ext cx="499200" cy="192600"/>
          </a:xfrm>
          <a:prstGeom prst="roundRect">
            <a:avLst>
              <a:gd name="adj" fmla="val 50000"/>
            </a:avLst>
          </a:prstGeom>
          <a:solidFill>
            <a:srgbClr val="C9BAEB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External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4" name="Google Shape;4274;p214"/>
          <p:cNvSpPr/>
          <p:nvPr/>
        </p:nvSpPr>
        <p:spPr>
          <a:xfrm>
            <a:off x="4899413" y="3947800"/>
            <a:ext cx="499200" cy="192600"/>
          </a:xfrm>
          <a:prstGeom prst="roundRect">
            <a:avLst>
              <a:gd name="adj" fmla="val 50000"/>
            </a:avLst>
          </a:prstGeom>
          <a:solidFill>
            <a:srgbClr val="C9BAEB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Internal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5" name="Google Shape;4275;p214"/>
          <p:cNvSpPr/>
          <p:nvPr/>
        </p:nvSpPr>
        <p:spPr>
          <a:xfrm>
            <a:off x="3847300" y="4400950"/>
            <a:ext cx="577800" cy="192600"/>
          </a:xfrm>
          <a:prstGeom prst="roundRect">
            <a:avLst>
              <a:gd name="adj" fmla="val 50000"/>
            </a:avLst>
          </a:prstGeom>
          <a:solidFill>
            <a:srgbClr val="C9BAEB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Contextual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6" name="Google Shape;4276;p214"/>
          <p:cNvSpPr/>
          <p:nvPr/>
        </p:nvSpPr>
        <p:spPr>
          <a:xfrm>
            <a:off x="5209800" y="4465650"/>
            <a:ext cx="723000" cy="192600"/>
          </a:xfrm>
          <a:prstGeom prst="roundRect">
            <a:avLst>
              <a:gd name="adj" fmla="val 50000"/>
            </a:avLst>
          </a:prstGeom>
          <a:solidFill>
            <a:srgbClr val="C9BAEB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Intel. Sharing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7" name="Google Shape;4277;p214"/>
          <p:cNvSpPr/>
          <p:nvPr/>
        </p:nvSpPr>
        <p:spPr>
          <a:xfrm>
            <a:off x="4604988" y="4494150"/>
            <a:ext cx="333000" cy="192600"/>
          </a:xfrm>
          <a:prstGeom prst="roundRect">
            <a:avLst>
              <a:gd name="adj" fmla="val 50000"/>
            </a:avLst>
          </a:prstGeom>
          <a:solidFill>
            <a:srgbClr val="C9BAEB"/>
          </a:solidFill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IOCs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78" name="Google Shape;4278;p214"/>
          <p:cNvGrpSpPr/>
          <p:nvPr/>
        </p:nvGrpSpPr>
        <p:grpSpPr>
          <a:xfrm>
            <a:off x="4333488" y="3487600"/>
            <a:ext cx="1314013" cy="1102850"/>
            <a:chOff x="4333488" y="3487600"/>
            <a:chExt cx="1314013" cy="1102850"/>
          </a:xfrm>
        </p:grpSpPr>
        <p:cxnSp>
          <p:nvCxnSpPr>
            <p:cNvPr id="4279" name="Google Shape;4279;p214"/>
            <p:cNvCxnSpPr>
              <a:stCxn id="4275" idx="3"/>
              <a:endCxn id="4274" idx="1"/>
            </p:cNvCxnSpPr>
            <p:nvPr/>
          </p:nvCxnSpPr>
          <p:spPr>
            <a:xfrm rot="10800000" flipH="1">
              <a:off x="4425100" y="4043950"/>
              <a:ext cx="474300" cy="453300"/>
            </a:xfrm>
            <a:prstGeom prst="curvedConnector3">
              <a:avLst>
                <a:gd name="adj1" fmla="val 50001"/>
              </a:avLst>
            </a:prstGeom>
            <a:noFill/>
            <a:ln w="9525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80" name="Google Shape;4280;p214"/>
            <p:cNvCxnSpPr>
              <a:stCxn id="4276" idx="1"/>
              <a:endCxn id="4273" idx="3"/>
            </p:cNvCxnSpPr>
            <p:nvPr/>
          </p:nvCxnSpPr>
          <p:spPr>
            <a:xfrm rot="10800000">
              <a:off x="4583100" y="4044150"/>
              <a:ext cx="626700" cy="517800"/>
            </a:xfrm>
            <a:prstGeom prst="curvedConnector3">
              <a:avLst>
                <a:gd name="adj1" fmla="val 49990"/>
              </a:avLst>
            </a:prstGeom>
            <a:noFill/>
            <a:ln w="9525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81" name="Google Shape;4281;p214"/>
            <p:cNvCxnSpPr>
              <a:stCxn id="4277" idx="1"/>
              <a:endCxn id="4273" idx="2"/>
            </p:cNvCxnSpPr>
            <p:nvPr/>
          </p:nvCxnSpPr>
          <p:spPr>
            <a:xfrm rot="10800000">
              <a:off x="4333488" y="4140450"/>
              <a:ext cx="271500" cy="450000"/>
            </a:xfrm>
            <a:prstGeom prst="straightConnector1">
              <a:avLst/>
            </a:prstGeom>
            <a:noFill/>
            <a:ln w="9525" cap="flat" cmpd="sng">
              <a:solidFill>
                <a:srgbClr val="674EA7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82" name="Google Shape;4282;p214"/>
            <p:cNvCxnSpPr>
              <a:stCxn id="4277" idx="0"/>
              <a:endCxn id="4274" idx="2"/>
            </p:cNvCxnSpPr>
            <p:nvPr/>
          </p:nvCxnSpPr>
          <p:spPr>
            <a:xfrm rot="-5400000">
              <a:off x="4783338" y="4128600"/>
              <a:ext cx="353700" cy="377400"/>
            </a:xfrm>
            <a:prstGeom prst="curvedConnector3">
              <a:avLst>
                <a:gd name="adj1" fmla="val 50007"/>
              </a:avLst>
            </a:prstGeom>
            <a:noFill/>
            <a:ln w="952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3" name="Google Shape;4283;p214"/>
            <p:cNvCxnSpPr/>
            <p:nvPr/>
          </p:nvCxnSpPr>
          <p:spPr>
            <a:xfrm>
              <a:off x="5225100" y="4140450"/>
              <a:ext cx="422400" cy="3252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4" name="Google Shape;4284;p214"/>
            <p:cNvCxnSpPr>
              <a:stCxn id="4273" idx="0"/>
            </p:cNvCxnSpPr>
            <p:nvPr/>
          </p:nvCxnSpPr>
          <p:spPr>
            <a:xfrm rot="-5400000">
              <a:off x="4280675" y="3540550"/>
              <a:ext cx="460200" cy="3543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5" name="Google Shape;4285;p214"/>
            <p:cNvCxnSpPr>
              <a:stCxn id="4274" idx="0"/>
              <a:endCxn id="4286" idx="2"/>
            </p:cNvCxnSpPr>
            <p:nvPr/>
          </p:nvCxnSpPr>
          <p:spPr>
            <a:xfrm rot="5400000" flipH="1">
              <a:off x="4727963" y="3526750"/>
              <a:ext cx="435900" cy="406200"/>
            </a:xfrm>
            <a:prstGeom prst="curvedConnector3">
              <a:avLst>
                <a:gd name="adj1" fmla="val 49983"/>
              </a:avLst>
            </a:prstGeom>
            <a:noFill/>
            <a:ln w="9525" cap="flat" cmpd="sng">
              <a:solidFill>
                <a:srgbClr val="674EA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287" name="Google Shape;4287;p214"/>
          <p:cNvCxnSpPr>
            <a:stCxn id="4286" idx="0"/>
            <a:endCxn id="4288" idx="2"/>
          </p:cNvCxnSpPr>
          <p:nvPr/>
        </p:nvCxnSpPr>
        <p:spPr>
          <a:xfrm rot="5400000" flipH="1">
            <a:off x="4305375" y="2833150"/>
            <a:ext cx="380400" cy="494400"/>
          </a:xfrm>
          <a:prstGeom prst="curvedConnector3">
            <a:avLst>
              <a:gd name="adj1" fmla="val 50007"/>
            </a:avLst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2" name="Google Shape;4152;p214"/>
          <p:cNvSpPr/>
          <p:nvPr/>
        </p:nvSpPr>
        <p:spPr>
          <a:xfrm>
            <a:off x="5544275" y="3366225"/>
            <a:ext cx="3531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Audit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1" name="Google Shape;4171;p214"/>
          <p:cNvSpPr/>
          <p:nvPr/>
        </p:nvSpPr>
        <p:spPr>
          <a:xfrm>
            <a:off x="6120725" y="4348700"/>
            <a:ext cx="5445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Procedure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9" name="Google Shape;4169;p214"/>
          <p:cNvSpPr/>
          <p:nvPr/>
        </p:nvSpPr>
        <p:spPr>
          <a:xfrm>
            <a:off x="6601700" y="4676275"/>
            <a:ext cx="5445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Standard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7" name="Google Shape;4167;p214"/>
          <p:cNvSpPr/>
          <p:nvPr/>
        </p:nvSpPr>
        <p:spPr>
          <a:xfrm>
            <a:off x="6894700" y="4344200"/>
            <a:ext cx="5445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Guideline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9" name="Google Shape;4289;p214"/>
          <p:cNvSpPr/>
          <p:nvPr/>
        </p:nvSpPr>
        <p:spPr>
          <a:xfrm>
            <a:off x="6966425" y="4080700"/>
            <a:ext cx="13953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Compliance &amp; Enforcement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4" name="Google Shape;4164;p214"/>
          <p:cNvSpPr/>
          <p:nvPr/>
        </p:nvSpPr>
        <p:spPr>
          <a:xfrm>
            <a:off x="8497350" y="3982200"/>
            <a:ext cx="5445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KPIs/KRIs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0" name="Google Shape;4290;p214"/>
          <p:cNvSpPr/>
          <p:nvPr/>
        </p:nvSpPr>
        <p:spPr>
          <a:xfrm>
            <a:off x="7799525" y="3636300"/>
            <a:ext cx="12270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Reports and Scorecards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1" name="Google Shape;4291;p214"/>
          <p:cNvSpPr/>
          <p:nvPr/>
        </p:nvSpPr>
        <p:spPr>
          <a:xfrm>
            <a:off x="6388775" y="3443700"/>
            <a:ext cx="6981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Risk Informed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7" name="Google Shape;4157;p214"/>
          <p:cNvSpPr/>
          <p:nvPr/>
        </p:nvSpPr>
        <p:spPr>
          <a:xfrm>
            <a:off x="8236475" y="3071900"/>
            <a:ext cx="3531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State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5" name="Google Shape;4155;p214"/>
          <p:cNvSpPr/>
          <p:nvPr/>
        </p:nvSpPr>
        <p:spPr>
          <a:xfrm>
            <a:off x="7778325" y="2889200"/>
            <a:ext cx="5055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Federal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0" name="Google Shape;4150;p214"/>
          <p:cNvSpPr/>
          <p:nvPr/>
        </p:nvSpPr>
        <p:spPr>
          <a:xfrm>
            <a:off x="6601700" y="2934800"/>
            <a:ext cx="10521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Laws and Regulations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92" name="Google Shape;4292;p214"/>
          <p:cNvCxnSpPr>
            <a:endCxn id="4149" idx="1"/>
          </p:cNvCxnSpPr>
          <p:nvPr/>
        </p:nvCxnSpPr>
        <p:spPr>
          <a:xfrm>
            <a:off x="4868600" y="2888150"/>
            <a:ext cx="566100" cy="186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228E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3" name="Google Shape;4293;p214"/>
          <p:cNvSpPr/>
          <p:nvPr/>
        </p:nvSpPr>
        <p:spPr>
          <a:xfrm>
            <a:off x="3707950" y="1332400"/>
            <a:ext cx="313800" cy="192600"/>
          </a:xfrm>
          <a:prstGeom prst="roundRect">
            <a:avLst>
              <a:gd name="adj" fmla="val 33502"/>
            </a:avLst>
          </a:prstGeom>
          <a:solidFill>
            <a:srgbClr val="F7E06A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NIST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4" name="Google Shape;4294;p214"/>
          <p:cNvSpPr/>
          <p:nvPr/>
        </p:nvSpPr>
        <p:spPr>
          <a:xfrm>
            <a:off x="4491975" y="1024200"/>
            <a:ext cx="425100" cy="192600"/>
          </a:xfrm>
          <a:prstGeom prst="roundRect">
            <a:avLst>
              <a:gd name="adj" fmla="val 48287"/>
            </a:avLst>
          </a:prstGeom>
          <a:solidFill>
            <a:srgbClr val="F7E06A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COBIT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5" name="Google Shape;4295;p214"/>
          <p:cNvSpPr/>
          <p:nvPr/>
        </p:nvSpPr>
        <p:spPr>
          <a:xfrm>
            <a:off x="4701900" y="1283600"/>
            <a:ext cx="600000" cy="192600"/>
          </a:xfrm>
          <a:prstGeom prst="roundRect">
            <a:avLst>
              <a:gd name="adj" fmla="val 48287"/>
            </a:avLst>
          </a:prstGeom>
          <a:solidFill>
            <a:srgbClr val="F7E06A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SANS/CSC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296" name="Google Shape;4296;p214"/>
          <p:cNvGrpSpPr/>
          <p:nvPr/>
        </p:nvGrpSpPr>
        <p:grpSpPr>
          <a:xfrm>
            <a:off x="3864850" y="1216800"/>
            <a:ext cx="1137050" cy="450000"/>
            <a:chOff x="3864850" y="1216800"/>
            <a:chExt cx="1137050" cy="450000"/>
          </a:xfrm>
        </p:grpSpPr>
        <p:cxnSp>
          <p:nvCxnSpPr>
            <p:cNvPr id="4297" name="Google Shape;4297;p214"/>
            <p:cNvCxnSpPr>
              <a:stCxn id="4293" idx="2"/>
            </p:cNvCxnSpPr>
            <p:nvPr/>
          </p:nvCxnSpPr>
          <p:spPr>
            <a:xfrm rot="-5400000" flipH="1">
              <a:off x="3969400" y="1420450"/>
              <a:ext cx="137100" cy="346200"/>
            </a:xfrm>
            <a:prstGeom prst="curvedConnector2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8" name="Google Shape;4298;p214"/>
            <p:cNvCxnSpPr>
              <a:endCxn id="4299" idx="0"/>
            </p:cNvCxnSpPr>
            <p:nvPr/>
          </p:nvCxnSpPr>
          <p:spPr>
            <a:xfrm rot="-5400000" flipH="1">
              <a:off x="4236700" y="1417500"/>
              <a:ext cx="235200" cy="1425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214"/>
            <p:cNvCxnSpPr/>
            <p:nvPr/>
          </p:nvCxnSpPr>
          <p:spPr>
            <a:xfrm rot="5400000">
              <a:off x="4360900" y="1353450"/>
              <a:ext cx="450000" cy="1767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1" name="Google Shape;4301;p214"/>
            <p:cNvCxnSpPr>
              <a:stCxn id="4295" idx="2"/>
            </p:cNvCxnSpPr>
            <p:nvPr/>
          </p:nvCxnSpPr>
          <p:spPr>
            <a:xfrm rot="5400000">
              <a:off x="4745100" y="1390700"/>
              <a:ext cx="171300" cy="342300"/>
            </a:xfrm>
            <a:prstGeom prst="curvedConnector2">
              <a:avLst/>
            </a:prstGeom>
            <a:noFill/>
            <a:ln w="9525" cap="flat" cmpd="sng">
              <a:solidFill>
                <a:srgbClr val="F1C23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01" name="Google Shape;4201;p214"/>
          <p:cNvSpPr/>
          <p:nvPr/>
        </p:nvSpPr>
        <p:spPr>
          <a:xfrm>
            <a:off x="5578250" y="1292200"/>
            <a:ext cx="698100" cy="2532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25" rIns="0" bIns="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Vulnerability Scan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2" name="Google Shape;4302;p214"/>
          <p:cNvSpPr/>
          <p:nvPr/>
        </p:nvSpPr>
        <p:spPr>
          <a:xfrm>
            <a:off x="6405725" y="1369200"/>
            <a:ext cx="6981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4th Party Risk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5" name="Google Shape;4185;p214"/>
          <p:cNvSpPr/>
          <p:nvPr/>
        </p:nvSpPr>
        <p:spPr>
          <a:xfrm>
            <a:off x="7882575" y="1369200"/>
            <a:ext cx="9528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Social Engineering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1" name="Google Shape;4181;p214"/>
          <p:cNvSpPr/>
          <p:nvPr/>
        </p:nvSpPr>
        <p:spPr>
          <a:xfrm>
            <a:off x="7985200" y="1793225"/>
            <a:ext cx="6981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7" name="Google Shape;4177;p214"/>
          <p:cNvSpPr/>
          <p:nvPr/>
        </p:nvSpPr>
        <p:spPr>
          <a:xfrm>
            <a:off x="7985200" y="2163650"/>
            <a:ext cx="6981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Infrastructure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6" name="Google Shape;4196;p214"/>
          <p:cNvSpPr/>
          <p:nvPr/>
        </p:nvSpPr>
        <p:spPr>
          <a:xfrm>
            <a:off x="6241250" y="1979200"/>
            <a:ext cx="8814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Penetration Test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3" name="Google Shape;4303;p214"/>
          <p:cNvSpPr/>
          <p:nvPr/>
        </p:nvSpPr>
        <p:spPr>
          <a:xfrm>
            <a:off x="6148038" y="1666000"/>
            <a:ext cx="6981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3rd Party Risk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4" name="Google Shape;4304;p214"/>
          <p:cNvSpPr/>
          <p:nvPr/>
        </p:nvSpPr>
        <p:spPr>
          <a:xfrm>
            <a:off x="6254800" y="1106200"/>
            <a:ext cx="8454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Assets Inventory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2" name="Google Shape;4192;p214"/>
          <p:cNvSpPr/>
          <p:nvPr/>
        </p:nvSpPr>
        <p:spPr>
          <a:xfrm>
            <a:off x="7153275" y="2333450"/>
            <a:ext cx="7722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Data-Flow Map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1" name="Google Shape;4191;p214"/>
          <p:cNvSpPr/>
          <p:nvPr/>
        </p:nvSpPr>
        <p:spPr>
          <a:xfrm>
            <a:off x="5140225" y="2257250"/>
            <a:ext cx="8814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CE4E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Source Code Scan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5" name="Google Shape;4305;p214"/>
          <p:cNvSpPr/>
          <p:nvPr/>
        </p:nvSpPr>
        <p:spPr>
          <a:xfrm>
            <a:off x="6127800" y="2293575"/>
            <a:ext cx="924900" cy="2532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25" rIns="0" bIns="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Data-Centric Risk Assessment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8" name="Google Shape;4198;p214"/>
          <p:cNvSpPr/>
          <p:nvPr/>
        </p:nvSpPr>
        <p:spPr>
          <a:xfrm>
            <a:off x="5328175" y="2617150"/>
            <a:ext cx="505500" cy="1827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Blackbox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9" name="Google Shape;4189;p214"/>
          <p:cNvSpPr/>
          <p:nvPr/>
        </p:nvSpPr>
        <p:spPr>
          <a:xfrm>
            <a:off x="5927500" y="2693350"/>
            <a:ext cx="505500" cy="1827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Whitebox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6" name="Google Shape;4306;p214"/>
          <p:cNvSpPr/>
          <p:nvPr/>
        </p:nvSpPr>
        <p:spPr>
          <a:xfrm>
            <a:off x="7676250" y="2611325"/>
            <a:ext cx="8454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Industry Specific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07" name="Google Shape;4307;p214"/>
          <p:cNvCxnSpPr/>
          <p:nvPr/>
        </p:nvCxnSpPr>
        <p:spPr>
          <a:xfrm rot="5400000">
            <a:off x="4627300" y="2131600"/>
            <a:ext cx="534000" cy="373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E2433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8" name="Google Shape;4308;p214"/>
          <p:cNvCxnSpPr/>
          <p:nvPr/>
        </p:nvCxnSpPr>
        <p:spPr>
          <a:xfrm rot="5400000">
            <a:off x="4315725" y="1247700"/>
            <a:ext cx="1657800" cy="1002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EC3E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9" name="Google Shape;4309;p214"/>
          <p:cNvCxnSpPr>
            <a:stCxn id="4299" idx="2"/>
            <a:endCxn id="4288" idx="0"/>
          </p:cNvCxnSpPr>
          <p:nvPr/>
        </p:nvCxnSpPr>
        <p:spPr>
          <a:xfrm flipH="1">
            <a:off x="4248250" y="1960050"/>
            <a:ext cx="177300" cy="612600"/>
          </a:xfrm>
          <a:prstGeom prst="straightConnector1">
            <a:avLst/>
          </a:prstGeom>
          <a:noFill/>
          <a:ln w="19050" cap="flat" cmpd="sng">
            <a:solidFill>
              <a:srgbClr val="E2433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7" name="Google Shape;4217;p214"/>
          <p:cNvSpPr/>
          <p:nvPr/>
        </p:nvSpPr>
        <p:spPr>
          <a:xfrm>
            <a:off x="2513975" y="524313"/>
            <a:ext cx="1328400" cy="224400"/>
          </a:xfrm>
          <a:prstGeom prst="roundRect">
            <a:avLst>
              <a:gd name="adj" fmla="val 50000"/>
            </a:avLst>
          </a:prstGeom>
          <a:solidFill>
            <a:srgbClr val="FCE5CD"/>
          </a:solidFill>
          <a:ln w="28575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Security Architecture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10" name="Google Shape;4310;p214"/>
          <p:cNvCxnSpPr>
            <a:stCxn id="4311" idx="3"/>
          </p:cNvCxnSpPr>
          <p:nvPr/>
        </p:nvCxnSpPr>
        <p:spPr>
          <a:xfrm>
            <a:off x="3583800" y="2080600"/>
            <a:ext cx="299400" cy="513600"/>
          </a:xfrm>
          <a:prstGeom prst="curvedConnector2">
            <a:avLst/>
          </a:prstGeom>
          <a:noFill/>
          <a:ln w="19050" cap="flat" cmpd="sng">
            <a:solidFill>
              <a:srgbClr val="2C9C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8" name="Google Shape;4288;p214"/>
          <p:cNvSpPr/>
          <p:nvPr/>
        </p:nvSpPr>
        <p:spPr>
          <a:xfrm>
            <a:off x="3351450" y="2572700"/>
            <a:ext cx="1793700" cy="317400"/>
          </a:xfrm>
          <a:prstGeom prst="roundRect">
            <a:avLst>
              <a:gd name="adj" fmla="val 50000"/>
            </a:avLst>
          </a:prstGeom>
          <a:solidFill>
            <a:srgbClr val="1155CC"/>
          </a:solidFill>
          <a:ln w="38100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Cybersecurity Domains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2" name="Google Shape;4312;p214"/>
          <p:cNvSpPr/>
          <p:nvPr/>
        </p:nvSpPr>
        <p:spPr>
          <a:xfrm>
            <a:off x="326925" y="2508200"/>
            <a:ext cx="3138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DR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3" name="Google Shape;4313;p214"/>
          <p:cNvSpPr/>
          <p:nvPr/>
        </p:nvSpPr>
        <p:spPr>
          <a:xfrm>
            <a:off x="326925" y="3052775"/>
            <a:ext cx="3138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BCP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4" name="Google Shape;4314;p214"/>
          <p:cNvSpPr/>
          <p:nvPr/>
        </p:nvSpPr>
        <p:spPr>
          <a:xfrm>
            <a:off x="555375" y="2780488"/>
            <a:ext cx="5637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Recovery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5" name="Google Shape;4315;p214"/>
          <p:cNvSpPr/>
          <p:nvPr/>
        </p:nvSpPr>
        <p:spPr>
          <a:xfrm>
            <a:off x="1326075" y="2700788"/>
            <a:ext cx="5637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Detection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6" name="Google Shape;4316;p214"/>
          <p:cNvSpPr/>
          <p:nvPr/>
        </p:nvSpPr>
        <p:spPr>
          <a:xfrm>
            <a:off x="1984100" y="2700788"/>
            <a:ext cx="5637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Protection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7" name="Google Shape;4317;p214"/>
          <p:cNvSpPr/>
          <p:nvPr/>
        </p:nvSpPr>
        <p:spPr>
          <a:xfrm>
            <a:off x="784150" y="3052775"/>
            <a:ext cx="6000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Prevention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6" name="Google Shape;4256;p214"/>
          <p:cNvSpPr/>
          <p:nvPr/>
        </p:nvSpPr>
        <p:spPr>
          <a:xfrm>
            <a:off x="1529275" y="3032963"/>
            <a:ext cx="1188300" cy="2247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28575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Security Operation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8" name="Google Shape;4318;p214"/>
          <p:cNvSpPr/>
          <p:nvPr/>
        </p:nvSpPr>
        <p:spPr>
          <a:xfrm>
            <a:off x="518025" y="3733500"/>
            <a:ext cx="3138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SOC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9" name="Google Shape;4319;p214"/>
          <p:cNvSpPr/>
          <p:nvPr/>
        </p:nvSpPr>
        <p:spPr>
          <a:xfrm>
            <a:off x="747250" y="3427175"/>
            <a:ext cx="3546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SIEM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0" name="Google Shape;4320;p214"/>
          <p:cNvSpPr/>
          <p:nvPr/>
        </p:nvSpPr>
        <p:spPr>
          <a:xfrm>
            <a:off x="2345075" y="3397225"/>
            <a:ext cx="7722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Active Defense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1" name="Google Shape;4321;p214"/>
          <p:cNvSpPr/>
          <p:nvPr/>
        </p:nvSpPr>
        <p:spPr>
          <a:xfrm>
            <a:off x="2109225" y="3667600"/>
            <a:ext cx="7722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Data Leakage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2" name="Google Shape;4322;p214"/>
          <p:cNvSpPr/>
          <p:nvPr/>
        </p:nvSpPr>
        <p:spPr>
          <a:xfrm>
            <a:off x="381550" y="4130575"/>
            <a:ext cx="10026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Breach Notification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3" name="Google Shape;4323;p214"/>
          <p:cNvSpPr/>
          <p:nvPr/>
        </p:nvSpPr>
        <p:spPr>
          <a:xfrm>
            <a:off x="1221825" y="3642050"/>
            <a:ext cx="745800" cy="2532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Vulnerability Management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4" name="Google Shape;4324;p214"/>
          <p:cNvSpPr/>
          <p:nvPr/>
        </p:nvSpPr>
        <p:spPr>
          <a:xfrm>
            <a:off x="1968500" y="4494138"/>
            <a:ext cx="7722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Investigation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5" name="Google Shape;4325;p214"/>
          <p:cNvSpPr/>
          <p:nvPr/>
        </p:nvSpPr>
        <p:spPr>
          <a:xfrm>
            <a:off x="635400" y="4494138"/>
            <a:ext cx="7722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Containment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3" name="Google Shape;4263;p214"/>
          <p:cNvSpPr/>
          <p:nvPr/>
        </p:nvSpPr>
        <p:spPr>
          <a:xfrm>
            <a:off x="1687300" y="3992013"/>
            <a:ext cx="945300" cy="192600"/>
          </a:xfrm>
          <a:prstGeom prst="roundRect">
            <a:avLst>
              <a:gd name="adj" fmla="val 50000"/>
            </a:avLst>
          </a:prstGeom>
          <a:solidFill>
            <a:srgbClr val="FBF69E"/>
          </a:solidFill>
          <a:ln w="19050" cap="flat" cmpd="sng">
            <a:solidFill>
              <a:srgbClr val="DCD5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Incident Response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0" name="Google Shape;4180;p214"/>
          <p:cNvSpPr/>
          <p:nvPr/>
        </p:nvSpPr>
        <p:spPr>
          <a:xfrm>
            <a:off x="7225475" y="1841800"/>
            <a:ext cx="4842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Redteam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4" name="Google Shape;4184;p214"/>
          <p:cNvSpPr/>
          <p:nvPr/>
        </p:nvSpPr>
        <p:spPr>
          <a:xfrm>
            <a:off x="7195325" y="1369200"/>
            <a:ext cx="544500" cy="192600"/>
          </a:xfrm>
          <a:prstGeom prst="roundRect">
            <a:avLst>
              <a:gd name="adj" fmla="val 48287"/>
            </a:avLst>
          </a:prstGeom>
          <a:solidFill>
            <a:srgbClr val="F4C5C5"/>
          </a:solidFill>
          <a:ln w="19050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Blueteam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9" name="Google Shape;4299;p214"/>
          <p:cNvSpPr/>
          <p:nvPr/>
        </p:nvSpPr>
        <p:spPr>
          <a:xfrm>
            <a:off x="3952900" y="1606350"/>
            <a:ext cx="945300" cy="353700"/>
          </a:xfrm>
          <a:prstGeom prst="roundRect">
            <a:avLst>
              <a:gd name="adj" fmla="val 50000"/>
            </a:avLst>
          </a:prstGeom>
          <a:solidFill>
            <a:srgbClr val="F7E06A"/>
          </a:solidFill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18275" rIns="0" bIns="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Framework and Standard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5" name="Google Shape;4195;p214"/>
          <p:cNvSpPr/>
          <p:nvPr/>
        </p:nvSpPr>
        <p:spPr>
          <a:xfrm>
            <a:off x="5021650" y="1891300"/>
            <a:ext cx="1096500" cy="232500"/>
          </a:xfrm>
          <a:prstGeom prst="roundRect">
            <a:avLst>
              <a:gd name="adj" fmla="val 50000"/>
            </a:avLst>
          </a:prstGeom>
          <a:solidFill>
            <a:srgbClr val="F4C5C5"/>
          </a:solidFill>
          <a:ln w="28575" cap="flat" cmpd="sng">
            <a:solidFill>
              <a:srgbClr val="E2433E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Risk Assessment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6" name="Google Shape;4326;p214"/>
          <p:cNvSpPr txBox="1"/>
          <p:nvPr/>
        </p:nvSpPr>
        <p:spPr>
          <a:xfrm>
            <a:off x="6274775" y="-11275"/>
            <a:ext cx="2874600" cy="966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320025" tIns="13715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Cybersecurity Domains</a:t>
            </a:r>
            <a:endParaRPr sz="1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 we’ve learned throughout this course, </a:t>
            </a:r>
            <a:b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there are a vast number of domains that professionals can apply their skills to.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7" name="Google Shape;4327;p214"/>
          <p:cNvSpPr/>
          <p:nvPr/>
        </p:nvSpPr>
        <p:spPr>
          <a:xfrm>
            <a:off x="5337000" y="3723700"/>
            <a:ext cx="23946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Company’s Written Supervisory Procedures (WSPs)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8" name="Google Shape;4328;p214"/>
          <p:cNvSpPr/>
          <p:nvPr/>
        </p:nvSpPr>
        <p:spPr>
          <a:xfrm>
            <a:off x="1894050" y="2357688"/>
            <a:ext cx="670500" cy="192600"/>
          </a:xfrm>
          <a:prstGeom prst="roundRect">
            <a:avLst>
              <a:gd name="adj" fmla="val 50000"/>
            </a:avLst>
          </a:prstGeom>
          <a:solidFill>
            <a:srgbClr val="ACE3F9"/>
          </a:solidFill>
          <a:ln w="19050" cap="flat" cmpd="sng">
            <a:solidFill>
              <a:srgbClr val="2C9C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Peer Groups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9" name="Google Shape;4329;p214"/>
          <p:cNvSpPr/>
          <p:nvPr/>
        </p:nvSpPr>
        <p:spPr>
          <a:xfrm>
            <a:off x="2654200" y="2357688"/>
            <a:ext cx="670500" cy="192600"/>
          </a:xfrm>
          <a:prstGeom prst="roundRect">
            <a:avLst>
              <a:gd name="adj" fmla="val 50000"/>
            </a:avLst>
          </a:prstGeom>
          <a:solidFill>
            <a:srgbClr val="ACE3F9"/>
          </a:solidFill>
          <a:ln w="19050" cap="flat" cmpd="sng">
            <a:solidFill>
              <a:srgbClr val="2C9C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Self Study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1" name="Google Shape;4311;p214"/>
          <p:cNvSpPr/>
          <p:nvPr/>
        </p:nvSpPr>
        <p:spPr>
          <a:xfrm>
            <a:off x="2288100" y="1954000"/>
            <a:ext cx="1295700" cy="253200"/>
          </a:xfrm>
          <a:prstGeom prst="roundRect">
            <a:avLst>
              <a:gd name="adj" fmla="val 50000"/>
            </a:avLst>
          </a:prstGeom>
          <a:solidFill>
            <a:srgbClr val="A9DFF4"/>
          </a:solidFill>
          <a:ln w="28575" cap="flat" cmpd="sng">
            <a:solidFill>
              <a:srgbClr val="2C9CE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Career Development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0" name="Google Shape;4330;p214"/>
          <p:cNvSpPr/>
          <p:nvPr/>
        </p:nvSpPr>
        <p:spPr>
          <a:xfrm>
            <a:off x="998500" y="4817650"/>
            <a:ext cx="670500" cy="192600"/>
          </a:xfrm>
          <a:prstGeom prst="roundRect">
            <a:avLst>
              <a:gd name="adj" fmla="val 50000"/>
            </a:avLst>
          </a:prstGeom>
          <a:solidFill>
            <a:srgbClr val="F4F7CF"/>
          </a:solidFill>
          <a:ln w="19050" cap="flat" cmpd="sng">
            <a:solidFill>
              <a:srgbClr val="CCDD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Eradication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1" name="Google Shape;4331;p214"/>
          <p:cNvSpPr/>
          <p:nvPr/>
        </p:nvSpPr>
        <p:spPr>
          <a:xfrm>
            <a:off x="1718925" y="4817650"/>
            <a:ext cx="577800" cy="192600"/>
          </a:xfrm>
          <a:prstGeom prst="roundRect">
            <a:avLst>
              <a:gd name="adj" fmla="val 50000"/>
            </a:avLst>
          </a:prstGeom>
          <a:solidFill>
            <a:srgbClr val="F4F7CF"/>
          </a:solidFill>
          <a:ln w="19050" cap="flat" cmpd="sng">
            <a:solidFill>
              <a:srgbClr val="CCDD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Forensics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2" name="Google Shape;4332;p214"/>
          <p:cNvSpPr/>
          <p:nvPr/>
        </p:nvSpPr>
        <p:spPr>
          <a:xfrm>
            <a:off x="5010625" y="727650"/>
            <a:ext cx="1140600" cy="235200"/>
          </a:xfrm>
          <a:prstGeom prst="roundRect">
            <a:avLst>
              <a:gd name="adj" fmla="val 50000"/>
            </a:avLst>
          </a:prstGeom>
          <a:solidFill>
            <a:srgbClr val="F6C2EA">
              <a:alpha val="89390"/>
            </a:srgbClr>
          </a:solidFill>
          <a:ln w="28575" cap="flat" cmpd="sng">
            <a:solidFill>
              <a:srgbClr val="EC3EEC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Physical Security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9" name="Google Shape;4149;p214"/>
          <p:cNvSpPr/>
          <p:nvPr/>
        </p:nvSpPr>
        <p:spPr>
          <a:xfrm>
            <a:off x="5434700" y="2948150"/>
            <a:ext cx="845400" cy="2532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28575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Governance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3" name="Google Shape;4173;p214"/>
          <p:cNvSpPr/>
          <p:nvPr/>
        </p:nvSpPr>
        <p:spPr>
          <a:xfrm>
            <a:off x="5908763" y="4090375"/>
            <a:ext cx="3531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Policy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3" name="Google Shape;4333;p214"/>
          <p:cNvSpPr/>
          <p:nvPr/>
        </p:nvSpPr>
        <p:spPr>
          <a:xfrm>
            <a:off x="4084025" y="1216800"/>
            <a:ext cx="425100" cy="192600"/>
          </a:xfrm>
          <a:prstGeom prst="roundRect">
            <a:avLst>
              <a:gd name="adj" fmla="val 48287"/>
            </a:avLst>
          </a:prstGeom>
          <a:solidFill>
            <a:srgbClr val="F7E06A"/>
          </a:solidFill>
          <a:ln w="19050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ISO/IEC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9" name="Google Shape;4159;p214"/>
          <p:cNvSpPr/>
          <p:nvPr/>
        </p:nvSpPr>
        <p:spPr>
          <a:xfrm>
            <a:off x="7233000" y="3329250"/>
            <a:ext cx="1793700" cy="192600"/>
          </a:xfrm>
          <a:prstGeom prst="roundRect">
            <a:avLst>
              <a:gd name="adj" fmla="val 50000"/>
            </a:avLst>
          </a:prstGeom>
          <a:solidFill>
            <a:srgbClr val="92F1A3"/>
          </a:solidFill>
          <a:ln w="19050" cap="flat" cmpd="sng">
            <a:solidFill>
              <a:srgbClr val="228E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Executive Management Involvement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6" name="Google Shape;4286;p214"/>
          <p:cNvSpPr/>
          <p:nvPr/>
        </p:nvSpPr>
        <p:spPr>
          <a:xfrm>
            <a:off x="4129275" y="3270550"/>
            <a:ext cx="1227000" cy="241500"/>
          </a:xfrm>
          <a:prstGeom prst="roundRect">
            <a:avLst>
              <a:gd name="adj" fmla="val 50000"/>
            </a:avLst>
          </a:prstGeom>
          <a:solidFill>
            <a:srgbClr val="C9BAEB"/>
          </a:solidFill>
          <a:ln w="2857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Roboto"/>
                <a:ea typeface="Roboto"/>
                <a:cs typeface="Roboto"/>
                <a:sym typeface="Roboto"/>
              </a:rPr>
              <a:t>Threat Intelligence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8" name="Google Shape;4338;p215"/>
          <p:cNvSpPr/>
          <p:nvPr/>
        </p:nvSpPr>
        <p:spPr>
          <a:xfrm rot="-5400000">
            <a:off x="1999275" y="-2007300"/>
            <a:ext cx="5152200" cy="916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27000">
                <a:srgbClr val="FFFFFF">
                  <a:alpha val="0"/>
                </a:srgbClr>
              </a:gs>
              <a:gs pos="52000">
                <a:srgbClr val="F3AB82"/>
              </a:gs>
              <a:gs pos="100000">
                <a:srgbClr val="E67738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21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 Career Pathway</a:t>
            </a:r>
            <a:endParaRPr/>
          </a:p>
        </p:txBody>
      </p:sp>
      <p:sp>
        <p:nvSpPr>
          <p:cNvPr id="4340" name="Google Shape;4340;p21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Cyberseek website is a great tool for exploring common career paths. </a:t>
            </a:r>
            <a:endParaRPr/>
          </a:p>
        </p:txBody>
      </p:sp>
      <p:sp>
        <p:nvSpPr>
          <p:cNvPr id="4341" name="Google Shape;4341;p2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342" name="Google Shape;4342;p215"/>
          <p:cNvSpPr txBox="1">
            <a:spLocks noGrp="1"/>
          </p:cNvSpPr>
          <p:nvPr>
            <p:ph type="body" idx="3"/>
          </p:nvPr>
        </p:nvSpPr>
        <p:spPr>
          <a:xfrm>
            <a:off x="175" y="1249275"/>
            <a:ext cx="3131100" cy="1760700"/>
          </a:xfrm>
          <a:prstGeom prst="rect">
            <a:avLst/>
          </a:prstGeom>
        </p:spPr>
        <p:txBody>
          <a:bodyPr spcFirstLastPara="1" wrap="square" lIns="457200" tIns="0" rIns="0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Clicking on any of the featured roles will display helpful information, such as number of job openings, average salaries, and desired skills and certifications.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pic>
        <p:nvPicPr>
          <p:cNvPr id="4343" name="Google Shape;4343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335" y="1087600"/>
            <a:ext cx="5674538" cy="4055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4" name="Google Shape;4344;p21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(cyberseek.org)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Google Shape;4349;p2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spcFirstLastPara="1" wrap="square" lIns="457200" tIns="9125" rIns="10058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350" name="Google Shape;4350;p2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351" name="Google Shape;4351;p2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spcFirstLastPara="1" wrap="square" lIns="2560300" tIns="0" rIns="457200" bIns="4572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Activity: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Career Paths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use LinkedIn to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research career paths of several fellow cybersecurity professionals.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59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2750</Words>
  <Application>Microsoft Office PowerPoint</Application>
  <PresentationFormat>On-screen Show (16:9)</PresentationFormat>
  <Paragraphs>442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Roboto Medium</vt:lpstr>
      <vt:lpstr>Arial</vt:lpstr>
      <vt:lpstr>Roboto</vt:lpstr>
      <vt:lpstr>Roboto Thin</vt:lpstr>
      <vt:lpstr>Roboto Light</vt:lpstr>
      <vt:lpstr>Simple Light</vt:lpstr>
      <vt:lpstr>Simple Light</vt:lpstr>
      <vt:lpstr>Simple Light</vt:lpstr>
      <vt:lpstr>Simple Light</vt:lpstr>
      <vt:lpstr>Career Prep Day 1</vt:lpstr>
      <vt:lpstr>Class Objectives</vt:lpstr>
      <vt:lpstr>PowerPoint Presentation</vt:lpstr>
      <vt:lpstr>This Week</vt:lpstr>
      <vt:lpstr>Cyber Career Paths</vt:lpstr>
      <vt:lpstr>PowerPoint Presentation</vt:lpstr>
      <vt:lpstr>PowerPoint Presentation</vt:lpstr>
      <vt:lpstr>Cyber Career Pathway</vt:lpstr>
      <vt:lpstr>15 Minutes</vt:lpstr>
      <vt:lpstr>PowerPoint Presentation</vt:lpstr>
      <vt:lpstr>Cyber Networking</vt:lpstr>
      <vt:lpstr>PowerPoint Presentation</vt:lpstr>
      <vt:lpstr>Cyber Networking</vt:lpstr>
      <vt:lpstr>Building Your Network</vt:lpstr>
      <vt:lpstr>PowerPoint Presentation</vt:lpstr>
      <vt:lpstr>PowerPoint Presentation</vt:lpstr>
      <vt:lpstr>Specialized Cyber Groups</vt:lpstr>
      <vt:lpstr>15 Minutes</vt:lpstr>
      <vt:lpstr>PowerPoint Presentation</vt:lpstr>
      <vt:lpstr>Job Search Methods</vt:lpstr>
      <vt:lpstr>Job Search Methods</vt:lpstr>
      <vt:lpstr>Traditional Job Search Methods</vt:lpstr>
      <vt:lpstr>Traditional Job Search Methods</vt:lpstr>
      <vt:lpstr>Non-Traditional Job Search Methods</vt:lpstr>
      <vt:lpstr>Non-Traditional Job Search Methods  </vt:lpstr>
      <vt:lpstr>PowerPoint Presentation</vt:lpstr>
      <vt:lpstr>Finding a Decision Maker </vt:lpstr>
      <vt:lpstr>15 Minutes</vt:lpstr>
      <vt:lpstr>PowerPoint Presentation</vt:lpstr>
      <vt:lpstr>PowerPoint Presentation</vt:lpstr>
      <vt:lpstr>Resumes and LinkedIn</vt:lpstr>
      <vt:lpstr>The Importance of Resumes and LinkedIn</vt:lpstr>
      <vt:lpstr>Resumes 101</vt:lpstr>
      <vt:lpstr>Resumes 101</vt:lpstr>
      <vt:lpstr>Resume 101</vt:lpstr>
      <vt:lpstr>Name and Contact Information</vt:lpstr>
      <vt:lpstr>Summary Statement</vt:lpstr>
      <vt:lpstr>Technical Skills</vt:lpstr>
      <vt:lpstr>Technical Skills</vt:lpstr>
      <vt:lpstr>PowerPoint Presentation</vt:lpstr>
      <vt:lpstr>Recent Work Experience</vt:lpstr>
      <vt:lpstr>Recent Work Experience</vt:lpstr>
      <vt:lpstr>Recent Work Experience</vt:lpstr>
      <vt:lpstr>Work Experience</vt:lpstr>
      <vt:lpstr>Work Experience</vt:lpstr>
      <vt:lpstr>Work Experience</vt:lpstr>
      <vt:lpstr>Educational Background </vt:lpstr>
      <vt:lpstr>15 Minutes</vt:lpstr>
      <vt:lpstr>PowerPoint Presentation</vt:lpstr>
      <vt:lpstr>LinkedIn</vt:lpstr>
      <vt:lpstr>LinkedIn</vt:lpstr>
      <vt:lpstr>LinkedIn 101</vt:lpstr>
      <vt:lpstr>LinkedIn</vt:lpstr>
      <vt:lpstr>LinkedIn</vt:lpstr>
      <vt:lpstr>PowerPoint Presentation</vt:lpstr>
      <vt:lpstr>15 Minutes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 Prep Day 1</dc:title>
  <cp:lastModifiedBy>Dan Schmidt</cp:lastModifiedBy>
  <cp:revision>1</cp:revision>
  <dcterms:modified xsi:type="dcterms:W3CDTF">2021-05-24T23:14:51Z</dcterms:modified>
</cp:coreProperties>
</file>